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305" r:id="rId2"/>
    <p:sldId id="309" r:id="rId3"/>
    <p:sldId id="293" r:id="rId4"/>
    <p:sldId id="306" r:id="rId5"/>
    <p:sldId id="313" r:id="rId6"/>
    <p:sldId id="294" r:id="rId7"/>
    <p:sldId id="297" r:id="rId8"/>
    <p:sldId id="300" r:id="rId9"/>
    <p:sldId id="301" r:id="rId10"/>
    <p:sldId id="298" r:id="rId11"/>
    <p:sldId id="302" r:id="rId12"/>
    <p:sldId id="31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GqQnpm23ehV9H64NfFrezQ==" hashData="pSLQNtYIdtqd3u8DWupCvJGro4B+HpQQbmj+NYFbWeqR8I0qnFz+JGIhMx4D49UZ/l4YTn1SvnLE34iJ8XwVgQ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–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–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–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4"/>
    <p:restoredTop sz="96327"/>
  </p:normalViewPr>
  <p:slideViewPr>
    <p:cSldViewPr snapToGrid="0">
      <p:cViewPr varScale="1">
        <p:scale>
          <a:sx n="123" d="100"/>
          <a:sy n="123" d="100"/>
        </p:scale>
        <p:origin x="44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80192C-5EBD-6141-9511-AD560B61E7C9}" type="datetimeFigureOut">
              <a:rPr lang="en-US" smtClean="0"/>
              <a:t>7/3/24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5DEE4-5F04-C449-BC6C-2FB6D1C56FA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202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DB1F4-7E1C-80C3-AA9E-903121A484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26485-7BDC-3AB5-9128-2078BBECB8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4DCBA6-9AB7-851A-8E5B-E670C53F3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393AF-E4B2-9E45-B2E8-35C300AF16E3}" type="datetime1">
              <a:rPr lang="en-GB" smtClean="0"/>
              <a:t>03/07/2024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806996-FF8E-9C02-796B-8480AB3A6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8D6B6D-5301-45C6-F326-51F1C5316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13663-8A42-D847-8104-41DB15FABE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727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6A65B-BF28-346B-9EE2-951D3F79E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49F88-5C34-2061-004B-51FB2318DA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1FBFB-412C-8DCC-C9E7-A17F51050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6D8A3-D8A0-084D-892F-A4EFD8B32970}" type="datetime1">
              <a:rPr lang="en-GB" smtClean="0"/>
              <a:t>03/07/2024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8DC3DC-3CA9-1103-DAFF-7ABF6C9DF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635683-3C5E-C690-8EDB-E77C5170F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13663-8A42-D847-8104-41DB15FABE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326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5BE4FA-170C-833F-AB4C-E986F88EB6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9C5A07-D9FB-AA13-C92D-B5D720D70B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DC9BE-35EC-015E-76E9-CEC20021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F5B87-47D7-FD4D-A07B-43FBD8AD12DE}" type="datetime1">
              <a:rPr lang="en-GB" smtClean="0"/>
              <a:t>03/07/2024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D26E01-BFAC-8269-E01B-88569BD99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DD081F-582C-2F96-BB31-BA725CB8A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13663-8A42-D847-8104-41DB15FABE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21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55EDE-130C-6016-254B-882D83E22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E71529-2508-D140-542D-4A5C6C7F23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774ACE-3211-6FBF-4BD6-626A5A502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91FC0-140D-8F4D-95A4-3BDD17745C5E}" type="datetime1">
              <a:rPr lang="en-GB" smtClean="0"/>
              <a:t>03/07/2024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AA8C86-782C-41F3-3944-CE6162C12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AC92BD-D4A5-B439-EA79-5BBF6C714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13663-8A42-D847-8104-41DB15FABE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196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02AD1-CE82-0C5E-4E10-1EF0F1024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92CC8D-37E7-B8F9-DC41-E8A277417B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DACE0B-35BB-1082-B634-184715843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E5A42-7460-4A4D-8DD4-270EDBCFB245}" type="datetime1">
              <a:rPr lang="en-GB" smtClean="0"/>
              <a:t>03/07/2024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2489DA-56AB-E4C6-D5B2-B4C36C47B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8F1B33-F29E-92AB-5847-08460D011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13663-8A42-D847-8104-41DB15FABE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894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EACB4-3C04-0467-AABD-69C6063E7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5E4164-642F-147C-C705-5297D75DCA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87B321-9220-A23A-FF3A-FB05944919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7352D8-F19E-37F8-805C-D3E2C3E0A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5BF3-9D6C-8C45-BA6D-20BB72DF3F20}" type="datetime1">
              <a:rPr lang="en-GB" smtClean="0"/>
              <a:t>03/07/2024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5948DE-8CC6-D498-920A-B60BEADD9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B6625B-3E66-25D0-DA16-0B4FC6849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13663-8A42-D847-8104-41DB15FABE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082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7A9A4-3A9A-8779-F095-80F013E20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0EA203-20E1-B549-F09F-90EE7989CC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0066ED-5CF0-D692-56E9-F6B3CF279F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EB30B3-ECE0-08E1-3F6C-0A40FE992E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883022-95D7-4F8F-3CD5-54C8303EA3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53B0DA-96AA-A614-2C4D-88F153CEE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A7F53-6D4B-EF43-8DD1-55E72C151AB9}" type="datetime1">
              <a:rPr lang="en-GB" smtClean="0"/>
              <a:t>03/07/2024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89CD2C-F405-6E21-8905-E07680077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BCCA23-6ABF-1B08-F582-48C7462A3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13663-8A42-D847-8104-41DB15FABE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988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44EBD-F15B-90CE-1E4D-6BB754B7C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3630D2-8281-C1B3-978B-FE9F56E86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E812D-A888-644A-ABAA-F677B69BEC80}" type="datetime1">
              <a:rPr lang="en-GB" smtClean="0"/>
              <a:t>03/07/2024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E8E2C4-ABDE-1066-5B3E-6FBECC53E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AA4D48-998A-503F-6513-8A40D2D2B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13663-8A42-D847-8104-41DB15FABE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166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B9DBB3-4EA8-4B87-A113-526BD5321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8DE99-0FD2-D345-AC33-5AE999EBAF2C}" type="datetime1">
              <a:rPr lang="en-GB" smtClean="0"/>
              <a:t>03/07/2024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BDBC87-6029-82ED-B51E-C28C179DB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782162-FDBF-6DE5-EBC8-D9C62D160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13663-8A42-D847-8104-41DB15FABE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724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AAF5F-E899-66DE-A36C-D17813741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099277-7DD8-703B-4174-D21EDACE0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1C68C4-8169-C0C9-6F4D-EDBBFDF10C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2175D2-C26F-0003-DFE6-9BB284DEA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0A1AD-2B74-E043-BEFF-8291284944DA}" type="datetime1">
              <a:rPr lang="en-GB" smtClean="0"/>
              <a:t>03/07/2024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DBC5E7-D020-F8E9-D80A-542BFFDC4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6E9D6F-CD78-ABEB-34E6-BFEDB3D64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13663-8A42-D847-8104-41DB15FABE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223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7BDD9-7424-D31A-7DB0-379E7E918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AC981C-FA73-F5E7-85B3-78A6DEA2D9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20FC0D-64AF-E61A-9783-28C2472053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08CEB4-87F6-E6B2-91B6-D44795605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CDD68-41DE-B649-997A-10A5750EEE44}" type="datetime1">
              <a:rPr lang="en-GB" smtClean="0"/>
              <a:t>03/07/2024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6632A2-B5CF-7011-573E-A07CA0A9D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17DC5D-AAB9-9816-E34A-EBEA26DE1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13663-8A42-D847-8104-41DB15FABE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628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018005-4CC8-2ECB-C43C-436C7D766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F97126-0DA7-D7D4-C990-BCE1CF3FFA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44C561-80E4-651C-4A5E-1121940EDC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164389-CBE3-B54C-BAD2-F39C2FA01F4E}" type="datetime1">
              <a:rPr lang="en-GB" smtClean="0"/>
              <a:t>03/07/2024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60915-BC24-F9C5-BF9A-8A180DB41F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A6151E-4698-A4E4-21AA-DEC225B859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C13663-8A42-D847-8104-41DB15FABE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4552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roontrust" TargetMode="External"/><Relationship Id="rId2" Type="http://schemas.openxmlformats.org/officeDocument/2006/relationships/hyperlink" Target="https://www.trooncommunitycouncil.co.uk/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facebook.com/trooncommunitycouncil" TargetMode="External"/><Relationship Id="rId4" Type="http://schemas.openxmlformats.org/officeDocument/2006/relationships/hyperlink" Target="https://www.south-ayrshire.gov.uk/article/28255/Troon-Thriving-Places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lasgowtimes.co.uk/news/trendingacrossscotland/23788995.scotlands-prettiest-seaside-towns-villages-visit/" TargetMode="External"/><Relationship Id="rId13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hyperlink" Target="https://www.visitscotland.com/things-to-do/landscapes-nature/harbours-seaside-towns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hyperlink" Target="https://www.scotsman.com/heritage-and-retro/heritage/scotlands-best-seaside-towns-2024-20-of-the-best-scottish-seaside-towns-for-tourists-to-visit-4493766?page=5" TargetMode="External"/><Relationship Id="rId5" Type="http://schemas.openxmlformats.org/officeDocument/2006/relationships/hyperlink" Target="https://www.heraldscotland.com/life_style/food_and_drink/latest/23490342.five-best-seaside-towns-scotland-according/" TargetMode="External"/><Relationship Id="rId15" Type="http://schemas.openxmlformats.org/officeDocument/2006/relationships/image" Target="../media/image10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hyperlink" Target="https://www.ayrshire-today.co.uk/news/24121155.ayrshire-towns-named-among-best-places-live-scotland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0CBED8-05AF-F17B-3DB0-198CDE548F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D0B5634-BF32-47BE-D561-FB0353F91D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9776E6B-D83E-CABF-E61A-CDA3D9BDDF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C04A607-213F-8A33-C9F1-4CBB31CEE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7812F70-4DED-D351-7852-5535B31D1A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31FFF2E-ED68-B80D-3EE2-6967CE365E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4B4F448-9141-6FED-434E-79FF7AAB5E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60142D6-FA9C-D99F-1406-A9EEB81A28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099E45-4EF2-A3B8-13A3-34C4210A4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C8C13663-8A42-D847-8104-41DB15FABE8D}" type="slidenum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1</a:t>
            </a:fld>
            <a:endParaRPr lang="en-US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C5B410-D293-B987-8EE4-3CB69CE00455}"/>
              </a:ext>
            </a:extLst>
          </p:cNvPr>
          <p:cNvSpPr txBox="1"/>
          <p:nvPr/>
        </p:nvSpPr>
        <p:spPr>
          <a:xfrm>
            <a:off x="829797" y="4579337"/>
            <a:ext cx="8659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July 2024</a:t>
            </a:r>
          </a:p>
        </p:txBody>
      </p:sp>
      <p:pic>
        <p:nvPicPr>
          <p:cNvPr id="32" name="Picture 31" descr="A view of a body of water and mountains&#10;&#10;Description automatically generated">
            <a:extLst>
              <a:ext uri="{FF2B5EF4-FFF2-40B4-BE49-F238E27FC236}">
                <a16:creationId xmlns:a16="http://schemas.microsoft.com/office/drawing/2014/main" id="{3B273ACC-5B81-30A8-EA72-FA705FF567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7826" y="1254567"/>
            <a:ext cx="8154174" cy="39465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77EFD3-DA48-9218-EE5A-E8FF3BE76054}"/>
              </a:ext>
            </a:extLst>
          </p:cNvPr>
          <p:cNvSpPr txBox="1"/>
          <p:nvPr/>
        </p:nvSpPr>
        <p:spPr>
          <a:xfrm>
            <a:off x="4092562" y="5831133"/>
            <a:ext cx="8059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pperplate Gothic Bold" panose="020E0705020206020404" pitchFamily="34" charset="77"/>
                <a:cs typeface="Arial" panose="020B0604020202020204" pitchFamily="34" charset="0"/>
              </a:rPr>
              <a:t>by working better together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F1BAFB5-4B90-3F0A-4E88-5177D7499857}"/>
              </a:ext>
            </a:extLst>
          </p:cNvPr>
          <p:cNvGrpSpPr/>
          <p:nvPr/>
        </p:nvGrpSpPr>
        <p:grpSpPr>
          <a:xfrm>
            <a:off x="5971582" y="1986951"/>
            <a:ext cx="4365171" cy="2003408"/>
            <a:chOff x="5971582" y="1986951"/>
            <a:chExt cx="4365171" cy="2003408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7AAC38C-EE74-7FBB-01B5-20395E5F1A45}"/>
                </a:ext>
              </a:extLst>
            </p:cNvPr>
            <p:cNvSpPr/>
            <p:nvPr/>
          </p:nvSpPr>
          <p:spPr>
            <a:xfrm>
              <a:off x="7111888" y="1986951"/>
              <a:ext cx="2070426" cy="200340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  <a:alpha val="2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DFE7E4C-7FBF-754C-BC68-38FF506FD837}"/>
                </a:ext>
              </a:extLst>
            </p:cNvPr>
            <p:cNvSpPr txBox="1"/>
            <p:nvPr/>
          </p:nvSpPr>
          <p:spPr>
            <a:xfrm>
              <a:off x="5971582" y="2294266"/>
              <a:ext cx="4365171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Copperplate Gothic Bold" panose="020E0705020206020404" pitchFamily="34" charset="77"/>
                </a:rPr>
                <a:t>Vision </a:t>
              </a:r>
            </a:p>
            <a:p>
              <a:pPr algn="ctr"/>
              <a:r>
                <a:rPr lang="en-US" sz="3600" b="1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Copperplate Gothic Bold" panose="020E0705020206020404" pitchFamily="34" charset="77"/>
                </a:rPr>
                <a:t>Troon</a:t>
              </a:r>
              <a:endParaRPr lang="en-US" sz="3600" b="1" dirty="0">
                <a:solidFill>
                  <a:schemeClr val="bg1"/>
                </a:solidFill>
                <a:latin typeface="Copperplate Gothic Bold" panose="020E0705020206020404" pitchFamily="34" charset="77"/>
              </a:endParaRPr>
            </a:p>
            <a:p>
              <a:pPr algn="ctr"/>
              <a:r>
                <a:rPr lang="en-US" sz="3600" b="1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Copperplate Gothic Bold" panose="020E0705020206020404" pitchFamily="34" charset="77"/>
                </a:rPr>
                <a:t>2030</a:t>
              </a:r>
              <a:endPara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pperplate Gothic Bold" panose="020E0705020206020404" pitchFamily="34" charset="77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5B92C9D-AFC8-9FAE-391C-5C3B8E5DF19A}"/>
              </a:ext>
            </a:extLst>
          </p:cNvPr>
          <p:cNvSpPr txBox="1"/>
          <p:nvPr/>
        </p:nvSpPr>
        <p:spPr>
          <a:xfrm>
            <a:off x="4037826" y="219000"/>
            <a:ext cx="8114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pperplate Gothic Bold" panose="020E0705020206020404" pitchFamily="34" charset="77"/>
                <a:cs typeface="Arial" panose="020B0604020202020204" pitchFamily="34" charset="0"/>
              </a:rPr>
              <a:t>making a great place even better</a:t>
            </a:r>
            <a:endParaRPr lang="en-US" sz="1100" b="1" dirty="0">
              <a:solidFill>
                <a:schemeClr val="bg1"/>
              </a:solidFill>
              <a:latin typeface="Copperplate Gothic Bold" panose="020E0705020206020404" pitchFamily="34" charset="77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248FE3A-FF1A-D606-F842-7A99AF1A1469}"/>
              </a:ext>
            </a:extLst>
          </p:cNvPr>
          <p:cNvSpPr txBox="1"/>
          <p:nvPr/>
        </p:nvSpPr>
        <p:spPr>
          <a:xfrm>
            <a:off x="39525" y="2240212"/>
            <a:ext cx="3303660" cy="1373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1600" b="1" dirty="0">
                <a:solidFill>
                  <a:schemeClr val="bg1"/>
                </a:solidFill>
                <a:latin typeface="Copperplate Gothic Bold" panose="020E0705020206020404" pitchFamily="34" charset="77"/>
              </a:rPr>
              <a:t>troon Community Council</a:t>
            </a:r>
          </a:p>
          <a:p>
            <a:pPr algn="ctr">
              <a:lnSpc>
                <a:spcPct val="200000"/>
              </a:lnSpc>
            </a:pPr>
            <a:r>
              <a:rPr lang="en-US" sz="1200" b="1" dirty="0">
                <a:solidFill>
                  <a:schemeClr val="bg1"/>
                </a:solidFill>
                <a:latin typeface="Copperplate Gothic Bold" panose="020E0705020206020404" pitchFamily="34" charset="77"/>
              </a:rPr>
              <a:t>in  partnership with</a:t>
            </a:r>
          </a:p>
          <a:p>
            <a:pPr algn="ctr">
              <a:lnSpc>
                <a:spcPct val="200000"/>
              </a:lnSpc>
            </a:pPr>
            <a:r>
              <a:rPr lang="en-US" sz="1600" b="1" dirty="0">
                <a:solidFill>
                  <a:schemeClr val="bg1"/>
                </a:solidFill>
                <a:latin typeface="Copperplate Gothic Bold" panose="020E0705020206020404" pitchFamily="34" charset="77"/>
              </a:rPr>
              <a:t>Troon Development Trust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7C8475-97FF-5617-EC06-D1678F1CDABC}"/>
              </a:ext>
            </a:extLst>
          </p:cNvPr>
          <p:cNvSpPr txBox="1"/>
          <p:nvPr/>
        </p:nvSpPr>
        <p:spPr>
          <a:xfrm>
            <a:off x="8736795" y="4947182"/>
            <a:ext cx="30508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accent4">
                    <a:lumMod val="20000"/>
                    <a:lumOff val="80000"/>
                    <a:alpha val="46000"/>
                  </a:schemeClr>
                </a:solidFill>
              </a:rPr>
              <a:t>New Dawn Rising -  the view from Barassie Bank, Troon</a:t>
            </a:r>
          </a:p>
        </p:txBody>
      </p:sp>
    </p:spTree>
    <p:extLst>
      <p:ext uri="{BB962C8B-B14F-4D97-AF65-F5344CB8AC3E}">
        <p14:creationId xmlns:p14="http://schemas.microsoft.com/office/powerpoint/2010/main" val="36026648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73B03-60CD-5719-54FD-3F079270D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14010" y="6406441"/>
            <a:ext cx="2743200" cy="365125"/>
          </a:xfrm>
        </p:spPr>
        <p:txBody>
          <a:bodyPr/>
          <a:lstStyle/>
          <a:p>
            <a:fld id="{C8C13663-8A42-D847-8104-41DB15FABE8D}" type="slidenum">
              <a:rPr lang="en-US" smtClean="0"/>
              <a:t>10</a:t>
            </a:fld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26A0381-BE1F-0B70-EE18-55796AE053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0773829"/>
              </p:ext>
            </p:extLst>
          </p:nvPr>
        </p:nvGraphicFramePr>
        <p:xfrm>
          <a:off x="7438490" y="2157121"/>
          <a:ext cx="4561725" cy="3708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51675">
                  <a:extLst>
                    <a:ext uri="{9D8B030D-6E8A-4147-A177-3AD203B41FA5}">
                      <a16:colId xmlns:a16="http://schemas.microsoft.com/office/drawing/2014/main" val="704870815"/>
                    </a:ext>
                  </a:extLst>
                </a:gridCol>
                <a:gridCol w="651675">
                  <a:extLst>
                    <a:ext uri="{9D8B030D-6E8A-4147-A177-3AD203B41FA5}">
                      <a16:colId xmlns:a16="http://schemas.microsoft.com/office/drawing/2014/main" val="4235582933"/>
                    </a:ext>
                  </a:extLst>
                </a:gridCol>
                <a:gridCol w="651675">
                  <a:extLst>
                    <a:ext uri="{9D8B030D-6E8A-4147-A177-3AD203B41FA5}">
                      <a16:colId xmlns:a16="http://schemas.microsoft.com/office/drawing/2014/main" val="2024957293"/>
                    </a:ext>
                  </a:extLst>
                </a:gridCol>
                <a:gridCol w="651675">
                  <a:extLst>
                    <a:ext uri="{9D8B030D-6E8A-4147-A177-3AD203B41FA5}">
                      <a16:colId xmlns:a16="http://schemas.microsoft.com/office/drawing/2014/main" val="3434716151"/>
                    </a:ext>
                  </a:extLst>
                </a:gridCol>
                <a:gridCol w="651675">
                  <a:extLst>
                    <a:ext uri="{9D8B030D-6E8A-4147-A177-3AD203B41FA5}">
                      <a16:colId xmlns:a16="http://schemas.microsoft.com/office/drawing/2014/main" val="188161754"/>
                    </a:ext>
                  </a:extLst>
                </a:gridCol>
                <a:gridCol w="651675">
                  <a:extLst>
                    <a:ext uri="{9D8B030D-6E8A-4147-A177-3AD203B41FA5}">
                      <a16:colId xmlns:a16="http://schemas.microsoft.com/office/drawing/2014/main" val="13968753"/>
                    </a:ext>
                  </a:extLst>
                </a:gridCol>
                <a:gridCol w="651675">
                  <a:extLst>
                    <a:ext uri="{9D8B030D-6E8A-4147-A177-3AD203B41FA5}">
                      <a16:colId xmlns:a16="http://schemas.microsoft.com/office/drawing/2014/main" val="41823764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2024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2025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2026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2027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2028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2029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2030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0130782"/>
                  </a:ext>
                </a:extLst>
              </a:tr>
            </a:tbl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60677036-FAAE-8667-4012-D6BA48E20C31}"/>
              </a:ext>
            </a:extLst>
          </p:cNvPr>
          <p:cNvGrpSpPr/>
          <p:nvPr/>
        </p:nvGrpSpPr>
        <p:grpSpPr>
          <a:xfrm>
            <a:off x="7483057" y="925016"/>
            <a:ext cx="4472589" cy="1090237"/>
            <a:chOff x="7452189" y="1740645"/>
            <a:chExt cx="4472589" cy="1090237"/>
          </a:xfrm>
        </p:grpSpPr>
        <p:pic>
          <p:nvPicPr>
            <p:cNvPr id="8" name="Picture 7" descr="An aerial view of a town&#10;&#10;Description automatically generated">
              <a:extLst>
                <a:ext uri="{FF2B5EF4-FFF2-40B4-BE49-F238E27FC236}">
                  <a16:creationId xmlns:a16="http://schemas.microsoft.com/office/drawing/2014/main" id="{B1D1CD51-DAC6-451C-A452-D953121D7C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52189" y="1818300"/>
              <a:ext cx="4472589" cy="101258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E4CD704-994F-3F5C-0C40-9543541E5F66}"/>
                </a:ext>
              </a:extLst>
            </p:cNvPr>
            <p:cNvSpPr txBox="1"/>
            <p:nvPr/>
          </p:nvSpPr>
          <p:spPr>
            <a:xfrm>
              <a:off x="7452189" y="1740645"/>
              <a:ext cx="309693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Getting around Troon Town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37EFA76-B979-F3A5-C8E6-DFE15A335B8B}"/>
              </a:ext>
            </a:extLst>
          </p:cNvPr>
          <p:cNvSpPr txBox="1"/>
          <p:nvPr/>
        </p:nvSpPr>
        <p:spPr>
          <a:xfrm>
            <a:off x="360370" y="1385626"/>
            <a:ext cx="707812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opperplate Gothic Bold" panose="020E0705020206020404" pitchFamily="34" charset="77"/>
              </a:rPr>
              <a:t>What would it take to achieve?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5E8687-1AAD-B4ED-4615-FE02EBFCCF11}"/>
              </a:ext>
            </a:extLst>
          </p:cNvPr>
          <p:cNvSpPr txBox="1"/>
          <p:nvPr/>
        </p:nvSpPr>
        <p:spPr>
          <a:xfrm>
            <a:off x="230741" y="3240526"/>
            <a:ext cx="6900636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Creating better, easier flow of traffic and people throughout the town and surrounds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E473C3-3432-E20D-E4C8-A228BBECA674}"/>
              </a:ext>
            </a:extLst>
          </p:cNvPr>
          <p:cNvSpPr txBox="1"/>
          <p:nvPr/>
        </p:nvSpPr>
        <p:spPr>
          <a:xfrm>
            <a:off x="230741" y="3932492"/>
            <a:ext cx="6900636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 master plan and strategy for improving green spaces, the coastline and each of the beachfronts, North, South, Ballast Bank – recognising unique characteristics and potential of each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C8B0BEB6-4908-AF4C-C67B-C15C6EE7B5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8143918"/>
              </p:ext>
            </p:extLst>
          </p:nvPr>
        </p:nvGraphicFramePr>
        <p:xfrm>
          <a:off x="7343108" y="4038826"/>
          <a:ext cx="4634371" cy="3708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62053">
                  <a:extLst>
                    <a:ext uri="{9D8B030D-6E8A-4147-A177-3AD203B41FA5}">
                      <a16:colId xmlns:a16="http://schemas.microsoft.com/office/drawing/2014/main" val="704870815"/>
                    </a:ext>
                  </a:extLst>
                </a:gridCol>
                <a:gridCol w="662053">
                  <a:extLst>
                    <a:ext uri="{9D8B030D-6E8A-4147-A177-3AD203B41FA5}">
                      <a16:colId xmlns:a16="http://schemas.microsoft.com/office/drawing/2014/main" val="4235582933"/>
                    </a:ext>
                  </a:extLst>
                </a:gridCol>
                <a:gridCol w="662053">
                  <a:extLst>
                    <a:ext uri="{9D8B030D-6E8A-4147-A177-3AD203B41FA5}">
                      <a16:colId xmlns:a16="http://schemas.microsoft.com/office/drawing/2014/main" val="2024957293"/>
                    </a:ext>
                  </a:extLst>
                </a:gridCol>
                <a:gridCol w="662053">
                  <a:extLst>
                    <a:ext uri="{9D8B030D-6E8A-4147-A177-3AD203B41FA5}">
                      <a16:colId xmlns:a16="http://schemas.microsoft.com/office/drawing/2014/main" val="3434716151"/>
                    </a:ext>
                  </a:extLst>
                </a:gridCol>
                <a:gridCol w="662053">
                  <a:extLst>
                    <a:ext uri="{9D8B030D-6E8A-4147-A177-3AD203B41FA5}">
                      <a16:colId xmlns:a16="http://schemas.microsoft.com/office/drawing/2014/main" val="188161754"/>
                    </a:ext>
                  </a:extLst>
                </a:gridCol>
                <a:gridCol w="662053">
                  <a:extLst>
                    <a:ext uri="{9D8B030D-6E8A-4147-A177-3AD203B41FA5}">
                      <a16:colId xmlns:a16="http://schemas.microsoft.com/office/drawing/2014/main" val="13968753"/>
                    </a:ext>
                  </a:extLst>
                </a:gridCol>
                <a:gridCol w="662053">
                  <a:extLst>
                    <a:ext uri="{9D8B030D-6E8A-4147-A177-3AD203B41FA5}">
                      <a16:colId xmlns:a16="http://schemas.microsoft.com/office/drawing/2014/main" val="41823764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0130782"/>
                  </a:ext>
                </a:extLst>
              </a:tr>
            </a:tbl>
          </a:graphicData>
        </a:graphic>
      </p:graphicFrame>
      <p:pic>
        <p:nvPicPr>
          <p:cNvPr id="19" name="Picture 18" descr="A green check mark in a square&#10;&#10;Description automatically generated">
            <a:extLst>
              <a:ext uri="{FF2B5EF4-FFF2-40B4-BE49-F238E27FC236}">
                <a16:creationId xmlns:a16="http://schemas.microsoft.com/office/drawing/2014/main" id="{AB03DE71-AEC2-5A52-9FE3-C92A1B430A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972" y="4058218"/>
            <a:ext cx="333933" cy="324207"/>
          </a:xfrm>
          <a:prstGeom prst="rect">
            <a:avLst/>
          </a:prstGeom>
        </p:spPr>
      </p:pic>
      <p:pic>
        <p:nvPicPr>
          <p:cNvPr id="20" name="Picture 19" descr="A green check mark in a square&#10;&#10;Description automatically generated">
            <a:extLst>
              <a:ext uri="{FF2B5EF4-FFF2-40B4-BE49-F238E27FC236}">
                <a16:creationId xmlns:a16="http://schemas.microsoft.com/office/drawing/2014/main" id="{1EB07DD4-585F-89DA-8BC8-406D62A8B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3454" y="4062636"/>
            <a:ext cx="333933" cy="324207"/>
          </a:xfrm>
          <a:prstGeom prst="rect">
            <a:avLst/>
          </a:prstGeom>
        </p:spPr>
      </p:pic>
      <p:pic>
        <p:nvPicPr>
          <p:cNvPr id="21" name="Picture 20" descr="A green check mark in a square&#10;&#10;Description automatically generated">
            <a:extLst>
              <a:ext uri="{FF2B5EF4-FFF2-40B4-BE49-F238E27FC236}">
                <a16:creationId xmlns:a16="http://schemas.microsoft.com/office/drawing/2014/main" id="{6B93E416-3611-9D95-14F6-7CBF78F3B0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9409" y="4052931"/>
            <a:ext cx="333933" cy="324207"/>
          </a:xfrm>
          <a:prstGeom prst="rect">
            <a:avLst/>
          </a:prstGeom>
        </p:spPr>
      </p:pic>
      <p:pic>
        <p:nvPicPr>
          <p:cNvPr id="22" name="Picture 21" descr="A green check mark in a square&#10;&#10;Description automatically generated">
            <a:extLst>
              <a:ext uri="{FF2B5EF4-FFF2-40B4-BE49-F238E27FC236}">
                <a16:creationId xmlns:a16="http://schemas.microsoft.com/office/drawing/2014/main" id="{F7EACEA6-7514-DC26-EFDF-C1117CA08E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5566" y="4052932"/>
            <a:ext cx="333933" cy="324207"/>
          </a:xfrm>
          <a:prstGeom prst="rect">
            <a:avLst/>
          </a:prstGeom>
        </p:spPr>
      </p:pic>
      <p:pic>
        <p:nvPicPr>
          <p:cNvPr id="23" name="Picture 22" descr="A green check mark in a square&#10;&#10;Description automatically generated">
            <a:extLst>
              <a:ext uri="{FF2B5EF4-FFF2-40B4-BE49-F238E27FC236}">
                <a16:creationId xmlns:a16="http://schemas.microsoft.com/office/drawing/2014/main" id="{056A2E7A-22E9-63DA-0D9B-BD0004C36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7953" y="4057607"/>
            <a:ext cx="333933" cy="324207"/>
          </a:xfrm>
          <a:prstGeom prst="rect">
            <a:avLst/>
          </a:prstGeom>
        </p:spPr>
      </p:pic>
      <p:pic>
        <p:nvPicPr>
          <p:cNvPr id="24" name="Picture 23" descr="A green check mark in a square&#10;&#10;Description automatically generated">
            <a:extLst>
              <a:ext uri="{FF2B5EF4-FFF2-40B4-BE49-F238E27FC236}">
                <a16:creationId xmlns:a16="http://schemas.microsoft.com/office/drawing/2014/main" id="{C4698B84-789A-3932-5DDC-23554AE08D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9611" y="4051427"/>
            <a:ext cx="333933" cy="324207"/>
          </a:xfrm>
          <a:prstGeom prst="rect">
            <a:avLst/>
          </a:prstGeom>
        </p:spPr>
      </p:pic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6AFA3FAD-5DA4-D9BB-C500-FC08FF5D01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7067208"/>
              </p:ext>
            </p:extLst>
          </p:nvPr>
        </p:nvGraphicFramePr>
        <p:xfrm>
          <a:off x="7326139" y="3213531"/>
          <a:ext cx="4634371" cy="3708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62053">
                  <a:extLst>
                    <a:ext uri="{9D8B030D-6E8A-4147-A177-3AD203B41FA5}">
                      <a16:colId xmlns:a16="http://schemas.microsoft.com/office/drawing/2014/main" val="704870815"/>
                    </a:ext>
                  </a:extLst>
                </a:gridCol>
                <a:gridCol w="662053">
                  <a:extLst>
                    <a:ext uri="{9D8B030D-6E8A-4147-A177-3AD203B41FA5}">
                      <a16:colId xmlns:a16="http://schemas.microsoft.com/office/drawing/2014/main" val="4235582933"/>
                    </a:ext>
                  </a:extLst>
                </a:gridCol>
                <a:gridCol w="662053">
                  <a:extLst>
                    <a:ext uri="{9D8B030D-6E8A-4147-A177-3AD203B41FA5}">
                      <a16:colId xmlns:a16="http://schemas.microsoft.com/office/drawing/2014/main" val="2024957293"/>
                    </a:ext>
                  </a:extLst>
                </a:gridCol>
                <a:gridCol w="662053">
                  <a:extLst>
                    <a:ext uri="{9D8B030D-6E8A-4147-A177-3AD203B41FA5}">
                      <a16:colId xmlns:a16="http://schemas.microsoft.com/office/drawing/2014/main" val="3434716151"/>
                    </a:ext>
                  </a:extLst>
                </a:gridCol>
                <a:gridCol w="662053">
                  <a:extLst>
                    <a:ext uri="{9D8B030D-6E8A-4147-A177-3AD203B41FA5}">
                      <a16:colId xmlns:a16="http://schemas.microsoft.com/office/drawing/2014/main" val="188161754"/>
                    </a:ext>
                  </a:extLst>
                </a:gridCol>
                <a:gridCol w="662053">
                  <a:extLst>
                    <a:ext uri="{9D8B030D-6E8A-4147-A177-3AD203B41FA5}">
                      <a16:colId xmlns:a16="http://schemas.microsoft.com/office/drawing/2014/main" val="13968753"/>
                    </a:ext>
                  </a:extLst>
                </a:gridCol>
                <a:gridCol w="662053">
                  <a:extLst>
                    <a:ext uri="{9D8B030D-6E8A-4147-A177-3AD203B41FA5}">
                      <a16:colId xmlns:a16="http://schemas.microsoft.com/office/drawing/2014/main" val="41823764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0130782"/>
                  </a:ext>
                </a:extLst>
              </a:tr>
            </a:tbl>
          </a:graphicData>
        </a:graphic>
      </p:graphicFrame>
      <p:pic>
        <p:nvPicPr>
          <p:cNvPr id="41" name="Picture 40" descr="A green check mark in a square&#10;&#10;Description automatically generated">
            <a:extLst>
              <a:ext uri="{FF2B5EF4-FFF2-40B4-BE49-F238E27FC236}">
                <a16:creationId xmlns:a16="http://schemas.microsoft.com/office/drawing/2014/main" id="{CC139214-CF84-8D9B-7F14-3E4CAD988D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7003" y="3232923"/>
            <a:ext cx="333933" cy="324207"/>
          </a:xfrm>
          <a:prstGeom prst="rect">
            <a:avLst/>
          </a:prstGeom>
        </p:spPr>
      </p:pic>
      <p:pic>
        <p:nvPicPr>
          <p:cNvPr id="42" name="Picture 41" descr="A green check mark in a square&#10;&#10;Description automatically generated">
            <a:extLst>
              <a:ext uri="{FF2B5EF4-FFF2-40B4-BE49-F238E27FC236}">
                <a16:creationId xmlns:a16="http://schemas.microsoft.com/office/drawing/2014/main" id="{69DE8922-C84F-4FF8-E872-6E5A6553D5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6485" y="3237341"/>
            <a:ext cx="333933" cy="324207"/>
          </a:xfrm>
          <a:prstGeom prst="rect">
            <a:avLst/>
          </a:prstGeom>
        </p:spPr>
      </p:pic>
      <p:pic>
        <p:nvPicPr>
          <p:cNvPr id="43" name="Picture 42" descr="A green check mark in a square&#10;&#10;Description automatically generated">
            <a:extLst>
              <a:ext uri="{FF2B5EF4-FFF2-40B4-BE49-F238E27FC236}">
                <a16:creationId xmlns:a16="http://schemas.microsoft.com/office/drawing/2014/main" id="{D72F15D0-8DA2-5691-D709-351171EB0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2440" y="3227636"/>
            <a:ext cx="333933" cy="324207"/>
          </a:xfrm>
          <a:prstGeom prst="rect">
            <a:avLst/>
          </a:prstGeom>
        </p:spPr>
      </p:pic>
      <p:pic>
        <p:nvPicPr>
          <p:cNvPr id="44" name="Picture 43" descr="A green check mark in a square&#10;&#10;Description automatically generated">
            <a:extLst>
              <a:ext uri="{FF2B5EF4-FFF2-40B4-BE49-F238E27FC236}">
                <a16:creationId xmlns:a16="http://schemas.microsoft.com/office/drawing/2014/main" id="{AB07D35C-509D-73A5-8494-68E7E06748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8597" y="3227637"/>
            <a:ext cx="333933" cy="324207"/>
          </a:xfrm>
          <a:prstGeom prst="rect">
            <a:avLst/>
          </a:prstGeom>
        </p:spPr>
      </p:pic>
      <p:pic>
        <p:nvPicPr>
          <p:cNvPr id="45" name="Picture 44" descr="A green check mark in a square&#10;&#10;Description automatically generated">
            <a:extLst>
              <a:ext uri="{FF2B5EF4-FFF2-40B4-BE49-F238E27FC236}">
                <a16:creationId xmlns:a16="http://schemas.microsoft.com/office/drawing/2014/main" id="{98714155-35FA-2186-DFA2-1FAF40A5D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0984" y="3232312"/>
            <a:ext cx="333933" cy="324207"/>
          </a:xfrm>
          <a:prstGeom prst="rect">
            <a:avLst/>
          </a:prstGeom>
        </p:spPr>
      </p:pic>
      <p:pic>
        <p:nvPicPr>
          <p:cNvPr id="46" name="Picture 45" descr="A green check mark in a square&#10;&#10;Description automatically generated">
            <a:extLst>
              <a:ext uri="{FF2B5EF4-FFF2-40B4-BE49-F238E27FC236}">
                <a16:creationId xmlns:a16="http://schemas.microsoft.com/office/drawing/2014/main" id="{2D6AFEF3-8A74-0389-2E7E-03731ECB0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2642" y="3226132"/>
            <a:ext cx="333933" cy="3242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2C1E1C-DCF0-C021-33FA-826F3E3E851F}"/>
              </a:ext>
            </a:extLst>
          </p:cNvPr>
          <p:cNvSpPr txBox="1"/>
          <p:nvPr/>
        </p:nvSpPr>
        <p:spPr>
          <a:xfrm>
            <a:off x="268060" y="5883061"/>
            <a:ext cx="11745340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It will require teams to focus on different areas, working with partners and experts, with appropriate funding where required,</a:t>
            </a:r>
          </a:p>
          <a:p>
            <a:pPr algn="ctr"/>
            <a:r>
              <a:rPr lang="en-US" sz="1400" b="1" dirty="0"/>
              <a:t>and the community to evaluate ideas and options and then deliver solutions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F0B8E6-986F-739D-440C-AE601BCB9D88}"/>
              </a:ext>
            </a:extLst>
          </p:cNvPr>
          <p:cNvSpPr txBox="1"/>
          <p:nvPr/>
        </p:nvSpPr>
        <p:spPr>
          <a:xfrm>
            <a:off x="141650" y="38014"/>
            <a:ext cx="11835829" cy="73866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pperplate Gothic Bold" panose="020E0705020206020404" pitchFamily="34" charset="77"/>
              </a:rPr>
              <a:t>VISION TROON - 2030 GOAL</a:t>
            </a:r>
          </a:p>
          <a:p>
            <a:pPr algn="ctr"/>
            <a:endParaRPr lang="en-US" sz="1400" b="1" dirty="0">
              <a:solidFill>
                <a:schemeClr val="accent4">
                  <a:lumMod val="60000"/>
                  <a:lumOff val="40000"/>
                </a:schemeClr>
              </a:solidFill>
              <a:latin typeface="Copperplate Gothic Bold" panose="020E0705020206020404" pitchFamily="34" charset="77"/>
            </a:endParaRPr>
          </a:p>
          <a:p>
            <a:pPr algn="ctr"/>
            <a:r>
              <a:rPr lang="en-US" sz="1400" b="1" dirty="0">
                <a:solidFill>
                  <a:schemeClr val="bg1"/>
                </a:solidFill>
                <a:latin typeface="Copperplate Gothic Bold" panose="020E0705020206020404" pitchFamily="34" charset="77"/>
              </a:rPr>
              <a:t>Troon is a clean, eco-friendly town with many attractive green spaces and easy access for all</a:t>
            </a:r>
            <a:endParaRPr lang="en-US" sz="1100" b="1" dirty="0">
              <a:solidFill>
                <a:schemeClr val="bg1"/>
              </a:solidFill>
              <a:latin typeface="Copperplate Gothic Bold" panose="020E07050202060204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406173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73B03-60CD-5719-54FD-3F079270D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14010" y="6406441"/>
            <a:ext cx="2743200" cy="365125"/>
          </a:xfrm>
        </p:spPr>
        <p:txBody>
          <a:bodyPr/>
          <a:lstStyle/>
          <a:p>
            <a:fld id="{C8C13663-8A42-D847-8104-41DB15FABE8D}" type="slidenum">
              <a:rPr lang="en-US" smtClean="0"/>
              <a:t>11</a:t>
            </a:fld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26A0381-BE1F-0B70-EE18-55796AE053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8891922"/>
              </p:ext>
            </p:extLst>
          </p:nvPr>
        </p:nvGraphicFramePr>
        <p:xfrm>
          <a:off x="7415754" y="2149950"/>
          <a:ext cx="4561725" cy="3708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51675">
                  <a:extLst>
                    <a:ext uri="{9D8B030D-6E8A-4147-A177-3AD203B41FA5}">
                      <a16:colId xmlns:a16="http://schemas.microsoft.com/office/drawing/2014/main" val="704870815"/>
                    </a:ext>
                  </a:extLst>
                </a:gridCol>
                <a:gridCol w="651675">
                  <a:extLst>
                    <a:ext uri="{9D8B030D-6E8A-4147-A177-3AD203B41FA5}">
                      <a16:colId xmlns:a16="http://schemas.microsoft.com/office/drawing/2014/main" val="4235582933"/>
                    </a:ext>
                  </a:extLst>
                </a:gridCol>
                <a:gridCol w="651675">
                  <a:extLst>
                    <a:ext uri="{9D8B030D-6E8A-4147-A177-3AD203B41FA5}">
                      <a16:colId xmlns:a16="http://schemas.microsoft.com/office/drawing/2014/main" val="2024957293"/>
                    </a:ext>
                  </a:extLst>
                </a:gridCol>
                <a:gridCol w="651675">
                  <a:extLst>
                    <a:ext uri="{9D8B030D-6E8A-4147-A177-3AD203B41FA5}">
                      <a16:colId xmlns:a16="http://schemas.microsoft.com/office/drawing/2014/main" val="3434716151"/>
                    </a:ext>
                  </a:extLst>
                </a:gridCol>
                <a:gridCol w="651675">
                  <a:extLst>
                    <a:ext uri="{9D8B030D-6E8A-4147-A177-3AD203B41FA5}">
                      <a16:colId xmlns:a16="http://schemas.microsoft.com/office/drawing/2014/main" val="188161754"/>
                    </a:ext>
                  </a:extLst>
                </a:gridCol>
                <a:gridCol w="651675">
                  <a:extLst>
                    <a:ext uri="{9D8B030D-6E8A-4147-A177-3AD203B41FA5}">
                      <a16:colId xmlns:a16="http://schemas.microsoft.com/office/drawing/2014/main" val="13968753"/>
                    </a:ext>
                  </a:extLst>
                </a:gridCol>
                <a:gridCol w="651675">
                  <a:extLst>
                    <a:ext uri="{9D8B030D-6E8A-4147-A177-3AD203B41FA5}">
                      <a16:colId xmlns:a16="http://schemas.microsoft.com/office/drawing/2014/main" val="41823764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2024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2025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2026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2027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2028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2029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2030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0130782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537EFA76-B979-F3A5-C8E6-DFE15A335B8B}"/>
              </a:ext>
            </a:extLst>
          </p:cNvPr>
          <p:cNvSpPr txBox="1"/>
          <p:nvPr/>
        </p:nvSpPr>
        <p:spPr>
          <a:xfrm>
            <a:off x="363066" y="1246978"/>
            <a:ext cx="707812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opperplate Gothic Bold" panose="020E0705020206020404" pitchFamily="34" charset="77"/>
              </a:rPr>
              <a:t>What would it take to achieve?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5E8687-1AAD-B4ED-4615-FE02EBFCCF11}"/>
              </a:ext>
            </a:extLst>
          </p:cNvPr>
          <p:cNvSpPr txBox="1"/>
          <p:nvPr/>
        </p:nvSpPr>
        <p:spPr>
          <a:xfrm>
            <a:off x="221630" y="3858636"/>
            <a:ext cx="6900636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Initiatives designed specifically for younger people are identified and implemented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E473C3-3432-E20D-E4C8-A228BBECA674}"/>
              </a:ext>
            </a:extLst>
          </p:cNvPr>
          <p:cNvSpPr txBox="1"/>
          <p:nvPr/>
        </p:nvSpPr>
        <p:spPr>
          <a:xfrm>
            <a:off x="242729" y="2948484"/>
            <a:ext cx="6900636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 Troon Youth Community Council are established and functioning as a highly effective group representing the voice of their community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C8B0BEB6-4908-AF4C-C67B-C15C6EE7B540}"/>
              </a:ext>
            </a:extLst>
          </p:cNvPr>
          <p:cNvGraphicFramePr>
            <a:graphicFrameLocks noGrp="1"/>
          </p:cNvGraphicFramePr>
          <p:nvPr/>
        </p:nvGraphicFramePr>
        <p:xfrm>
          <a:off x="7343108" y="3853894"/>
          <a:ext cx="4634371" cy="3708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62053">
                  <a:extLst>
                    <a:ext uri="{9D8B030D-6E8A-4147-A177-3AD203B41FA5}">
                      <a16:colId xmlns:a16="http://schemas.microsoft.com/office/drawing/2014/main" val="704870815"/>
                    </a:ext>
                  </a:extLst>
                </a:gridCol>
                <a:gridCol w="662053">
                  <a:extLst>
                    <a:ext uri="{9D8B030D-6E8A-4147-A177-3AD203B41FA5}">
                      <a16:colId xmlns:a16="http://schemas.microsoft.com/office/drawing/2014/main" val="4235582933"/>
                    </a:ext>
                  </a:extLst>
                </a:gridCol>
                <a:gridCol w="662053">
                  <a:extLst>
                    <a:ext uri="{9D8B030D-6E8A-4147-A177-3AD203B41FA5}">
                      <a16:colId xmlns:a16="http://schemas.microsoft.com/office/drawing/2014/main" val="2024957293"/>
                    </a:ext>
                  </a:extLst>
                </a:gridCol>
                <a:gridCol w="662053">
                  <a:extLst>
                    <a:ext uri="{9D8B030D-6E8A-4147-A177-3AD203B41FA5}">
                      <a16:colId xmlns:a16="http://schemas.microsoft.com/office/drawing/2014/main" val="3434716151"/>
                    </a:ext>
                  </a:extLst>
                </a:gridCol>
                <a:gridCol w="662053">
                  <a:extLst>
                    <a:ext uri="{9D8B030D-6E8A-4147-A177-3AD203B41FA5}">
                      <a16:colId xmlns:a16="http://schemas.microsoft.com/office/drawing/2014/main" val="188161754"/>
                    </a:ext>
                  </a:extLst>
                </a:gridCol>
                <a:gridCol w="662053">
                  <a:extLst>
                    <a:ext uri="{9D8B030D-6E8A-4147-A177-3AD203B41FA5}">
                      <a16:colId xmlns:a16="http://schemas.microsoft.com/office/drawing/2014/main" val="13968753"/>
                    </a:ext>
                  </a:extLst>
                </a:gridCol>
                <a:gridCol w="662053">
                  <a:extLst>
                    <a:ext uri="{9D8B030D-6E8A-4147-A177-3AD203B41FA5}">
                      <a16:colId xmlns:a16="http://schemas.microsoft.com/office/drawing/2014/main" val="41823764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0130782"/>
                  </a:ext>
                </a:extLst>
              </a:tr>
            </a:tbl>
          </a:graphicData>
        </a:graphic>
      </p:graphicFrame>
      <p:pic>
        <p:nvPicPr>
          <p:cNvPr id="19" name="Picture 18" descr="A green check mark in a square&#10;&#10;Description automatically generated">
            <a:extLst>
              <a:ext uri="{FF2B5EF4-FFF2-40B4-BE49-F238E27FC236}">
                <a16:creationId xmlns:a16="http://schemas.microsoft.com/office/drawing/2014/main" id="{AB03DE71-AEC2-5A52-9FE3-C92A1B430A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972" y="3873286"/>
            <a:ext cx="333933" cy="324207"/>
          </a:xfrm>
          <a:prstGeom prst="rect">
            <a:avLst/>
          </a:prstGeom>
        </p:spPr>
      </p:pic>
      <p:pic>
        <p:nvPicPr>
          <p:cNvPr id="20" name="Picture 19" descr="A green check mark in a square&#10;&#10;Description automatically generated">
            <a:extLst>
              <a:ext uri="{FF2B5EF4-FFF2-40B4-BE49-F238E27FC236}">
                <a16:creationId xmlns:a16="http://schemas.microsoft.com/office/drawing/2014/main" id="{1EB07DD4-585F-89DA-8BC8-406D62A8B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3454" y="3877704"/>
            <a:ext cx="333933" cy="324207"/>
          </a:xfrm>
          <a:prstGeom prst="rect">
            <a:avLst/>
          </a:prstGeom>
        </p:spPr>
      </p:pic>
      <p:pic>
        <p:nvPicPr>
          <p:cNvPr id="21" name="Picture 20" descr="A green check mark in a square&#10;&#10;Description automatically generated">
            <a:extLst>
              <a:ext uri="{FF2B5EF4-FFF2-40B4-BE49-F238E27FC236}">
                <a16:creationId xmlns:a16="http://schemas.microsoft.com/office/drawing/2014/main" id="{6B93E416-3611-9D95-14F6-7CBF78F3B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9409" y="3867999"/>
            <a:ext cx="333933" cy="324207"/>
          </a:xfrm>
          <a:prstGeom prst="rect">
            <a:avLst/>
          </a:prstGeom>
        </p:spPr>
      </p:pic>
      <p:pic>
        <p:nvPicPr>
          <p:cNvPr id="22" name="Picture 21" descr="A green check mark in a square&#10;&#10;Description automatically generated">
            <a:extLst>
              <a:ext uri="{FF2B5EF4-FFF2-40B4-BE49-F238E27FC236}">
                <a16:creationId xmlns:a16="http://schemas.microsoft.com/office/drawing/2014/main" id="{F7EACEA6-7514-DC26-EFDF-C1117CA08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5566" y="3868000"/>
            <a:ext cx="333933" cy="324207"/>
          </a:xfrm>
          <a:prstGeom prst="rect">
            <a:avLst/>
          </a:prstGeom>
        </p:spPr>
      </p:pic>
      <p:pic>
        <p:nvPicPr>
          <p:cNvPr id="23" name="Picture 22" descr="A green check mark in a square&#10;&#10;Description automatically generated">
            <a:extLst>
              <a:ext uri="{FF2B5EF4-FFF2-40B4-BE49-F238E27FC236}">
                <a16:creationId xmlns:a16="http://schemas.microsoft.com/office/drawing/2014/main" id="{056A2E7A-22E9-63DA-0D9B-BD0004C36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7953" y="3872675"/>
            <a:ext cx="333933" cy="324207"/>
          </a:xfrm>
          <a:prstGeom prst="rect">
            <a:avLst/>
          </a:prstGeom>
        </p:spPr>
      </p:pic>
      <p:pic>
        <p:nvPicPr>
          <p:cNvPr id="24" name="Picture 23" descr="A green check mark in a square&#10;&#10;Description automatically generated">
            <a:extLst>
              <a:ext uri="{FF2B5EF4-FFF2-40B4-BE49-F238E27FC236}">
                <a16:creationId xmlns:a16="http://schemas.microsoft.com/office/drawing/2014/main" id="{C4698B84-789A-3932-5DDC-23554AE08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9611" y="3866495"/>
            <a:ext cx="333933" cy="324207"/>
          </a:xfrm>
          <a:prstGeom prst="rect">
            <a:avLst/>
          </a:prstGeom>
        </p:spPr>
      </p:pic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6AFA3FAD-5DA4-D9BB-C500-FC08FF5D01BC}"/>
              </a:ext>
            </a:extLst>
          </p:cNvPr>
          <p:cNvGraphicFramePr>
            <a:graphicFrameLocks noGrp="1"/>
          </p:cNvGraphicFramePr>
          <p:nvPr/>
        </p:nvGraphicFramePr>
        <p:xfrm>
          <a:off x="7326139" y="3028599"/>
          <a:ext cx="4634371" cy="3708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62053">
                  <a:extLst>
                    <a:ext uri="{9D8B030D-6E8A-4147-A177-3AD203B41FA5}">
                      <a16:colId xmlns:a16="http://schemas.microsoft.com/office/drawing/2014/main" val="704870815"/>
                    </a:ext>
                  </a:extLst>
                </a:gridCol>
                <a:gridCol w="662053">
                  <a:extLst>
                    <a:ext uri="{9D8B030D-6E8A-4147-A177-3AD203B41FA5}">
                      <a16:colId xmlns:a16="http://schemas.microsoft.com/office/drawing/2014/main" val="4235582933"/>
                    </a:ext>
                  </a:extLst>
                </a:gridCol>
                <a:gridCol w="662053">
                  <a:extLst>
                    <a:ext uri="{9D8B030D-6E8A-4147-A177-3AD203B41FA5}">
                      <a16:colId xmlns:a16="http://schemas.microsoft.com/office/drawing/2014/main" val="2024957293"/>
                    </a:ext>
                  </a:extLst>
                </a:gridCol>
                <a:gridCol w="662053">
                  <a:extLst>
                    <a:ext uri="{9D8B030D-6E8A-4147-A177-3AD203B41FA5}">
                      <a16:colId xmlns:a16="http://schemas.microsoft.com/office/drawing/2014/main" val="3434716151"/>
                    </a:ext>
                  </a:extLst>
                </a:gridCol>
                <a:gridCol w="662053">
                  <a:extLst>
                    <a:ext uri="{9D8B030D-6E8A-4147-A177-3AD203B41FA5}">
                      <a16:colId xmlns:a16="http://schemas.microsoft.com/office/drawing/2014/main" val="188161754"/>
                    </a:ext>
                  </a:extLst>
                </a:gridCol>
                <a:gridCol w="662053">
                  <a:extLst>
                    <a:ext uri="{9D8B030D-6E8A-4147-A177-3AD203B41FA5}">
                      <a16:colId xmlns:a16="http://schemas.microsoft.com/office/drawing/2014/main" val="13968753"/>
                    </a:ext>
                  </a:extLst>
                </a:gridCol>
                <a:gridCol w="662053">
                  <a:extLst>
                    <a:ext uri="{9D8B030D-6E8A-4147-A177-3AD203B41FA5}">
                      <a16:colId xmlns:a16="http://schemas.microsoft.com/office/drawing/2014/main" val="41823764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0130782"/>
                  </a:ext>
                </a:extLst>
              </a:tr>
            </a:tbl>
          </a:graphicData>
        </a:graphic>
      </p:graphicFrame>
      <p:pic>
        <p:nvPicPr>
          <p:cNvPr id="41" name="Picture 40" descr="A green check mark in a square&#10;&#10;Description automatically generated">
            <a:extLst>
              <a:ext uri="{FF2B5EF4-FFF2-40B4-BE49-F238E27FC236}">
                <a16:creationId xmlns:a16="http://schemas.microsoft.com/office/drawing/2014/main" id="{CC139214-CF84-8D9B-7F14-3E4CAD988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7003" y="3047991"/>
            <a:ext cx="333933" cy="324207"/>
          </a:xfrm>
          <a:prstGeom prst="rect">
            <a:avLst/>
          </a:prstGeom>
        </p:spPr>
      </p:pic>
      <p:pic>
        <p:nvPicPr>
          <p:cNvPr id="42" name="Picture 41" descr="A green check mark in a square&#10;&#10;Description automatically generated">
            <a:extLst>
              <a:ext uri="{FF2B5EF4-FFF2-40B4-BE49-F238E27FC236}">
                <a16:creationId xmlns:a16="http://schemas.microsoft.com/office/drawing/2014/main" id="{69DE8922-C84F-4FF8-E872-6E5A6553D5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6485" y="3052409"/>
            <a:ext cx="333933" cy="324207"/>
          </a:xfrm>
          <a:prstGeom prst="rect">
            <a:avLst/>
          </a:prstGeom>
        </p:spPr>
      </p:pic>
      <p:pic>
        <p:nvPicPr>
          <p:cNvPr id="43" name="Picture 42" descr="A green check mark in a square&#10;&#10;Description automatically generated">
            <a:extLst>
              <a:ext uri="{FF2B5EF4-FFF2-40B4-BE49-F238E27FC236}">
                <a16:creationId xmlns:a16="http://schemas.microsoft.com/office/drawing/2014/main" id="{D72F15D0-8DA2-5691-D709-351171EB01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2440" y="3042704"/>
            <a:ext cx="333933" cy="324207"/>
          </a:xfrm>
          <a:prstGeom prst="rect">
            <a:avLst/>
          </a:prstGeom>
        </p:spPr>
      </p:pic>
      <p:pic>
        <p:nvPicPr>
          <p:cNvPr id="44" name="Picture 43" descr="A green check mark in a square&#10;&#10;Description automatically generated">
            <a:extLst>
              <a:ext uri="{FF2B5EF4-FFF2-40B4-BE49-F238E27FC236}">
                <a16:creationId xmlns:a16="http://schemas.microsoft.com/office/drawing/2014/main" id="{AB07D35C-509D-73A5-8494-68E7E06748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8597" y="3042705"/>
            <a:ext cx="333933" cy="324207"/>
          </a:xfrm>
          <a:prstGeom prst="rect">
            <a:avLst/>
          </a:prstGeom>
        </p:spPr>
      </p:pic>
      <p:pic>
        <p:nvPicPr>
          <p:cNvPr id="45" name="Picture 44" descr="A green check mark in a square&#10;&#10;Description automatically generated">
            <a:extLst>
              <a:ext uri="{FF2B5EF4-FFF2-40B4-BE49-F238E27FC236}">
                <a16:creationId xmlns:a16="http://schemas.microsoft.com/office/drawing/2014/main" id="{98714155-35FA-2186-DFA2-1FAF40A5DE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0984" y="3047380"/>
            <a:ext cx="333933" cy="324207"/>
          </a:xfrm>
          <a:prstGeom prst="rect">
            <a:avLst/>
          </a:prstGeom>
        </p:spPr>
      </p:pic>
      <p:pic>
        <p:nvPicPr>
          <p:cNvPr id="46" name="Picture 45" descr="A green check mark in a square&#10;&#10;Description automatically generated">
            <a:extLst>
              <a:ext uri="{FF2B5EF4-FFF2-40B4-BE49-F238E27FC236}">
                <a16:creationId xmlns:a16="http://schemas.microsoft.com/office/drawing/2014/main" id="{2D6AFEF3-8A74-0389-2E7E-03731ECB0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2642" y="3041200"/>
            <a:ext cx="333933" cy="324207"/>
          </a:xfrm>
          <a:prstGeom prst="rect">
            <a:avLst/>
          </a:prstGeom>
        </p:spPr>
      </p:pic>
      <p:pic>
        <p:nvPicPr>
          <p:cNvPr id="47" name="Picture 46" descr="A green check mark in a square&#10;&#10;Description automatically generated">
            <a:extLst>
              <a:ext uri="{FF2B5EF4-FFF2-40B4-BE49-F238E27FC236}">
                <a16:creationId xmlns:a16="http://schemas.microsoft.com/office/drawing/2014/main" id="{7B74CF4B-D8F0-CC45-BFE2-C41C96429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6063" y="3021772"/>
            <a:ext cx="333933" cy="324207"/>
          </a:xfrm>
          <a:prstGeom prst="rect">
            <a:avLst/>
          </a:prstGeom>
        </p:spPr>
      </p:pic>
      <p:pic>
        <p:nvPicPr>
          <p:cNvPr id="25" name="Picture 24" descr="A colorful wall with windows&#10;&#10;Description automatically generated with medium confidence">
            <a:extLst>
              <a:ext uri="{FF2B5EF4-FFF2-40B4-BE49-F238E27FC236}">
                <a16:creationId xmlns:a16="http://schemas.microsoft.com/office/drawing/2014/main" id="{4906949E-EC1F-D603-E5DA-1B213EB9B2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1186" y="939319"/>
            <a:ext cx="4519323" cy="118390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5F95A01-93AE-7BF7-0EB9-F0213684FFF2}"/>
              </a:ext>
            </a:extLst>
          </p:cNvPr>
          <p:cNvSpPr txBox="1"/>
          <p:nvPr/>
        </p:nvSpPr>
        <p:spPr>
          <a:xfrm>
            <a:off x="221630" y="4641630"/>
            <a:ext cx="6900636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 community of volunteers across all ages – working together with SAC and other third-sector organisations – are designing and delivering initiatives specifically targeted at the needs and interests of the younger generation within our community</a:t>
            </a:r>
          </a:p>
        </p:txBody>
      </p:sp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FBB2322F-0D5F-E63E-B3F3-EE11D317AE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4994785"/>
              </p:ext>
            </p:extLst>
          </p:nvPr>
        </p:nvGraphicFramePr>
        <p:xfrm>
          <a:off x="7343108" y="4887874"/>
          <a:ext cx="4634371" cy="3708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62053">
                  <a:extLst>
                    <a:ext uri="{9D8B030D-6E8A-4147-A177-3AD203B41FA5}">
                      <a16:colId xmlns:a16="http://schemas.microsoft.com/office/drawing/2014/main" val="704870815"/>
                    </a:ext>
                  </a:extLst>
                </a:gridCol>
                <a:gridCol w="662053">
                  <a:extLst>
                    <a:ext uri="{9D8B030D-6E8A-4147-A177-3AD203B41FA5}">
                      <a16:colId xmlns:a16="http://schemas.microsoft.com/office/drawing/2014/main" val="4235582933"/>
                    </a:ext>
                  </a:extLst>
                </a:gridCol>
                <a:gridCol w="662053">
                  <a:extLst>
                    <a:ext uri="{9D8B030D-6E8A-4147-A177-3AD203B41FA5}">
                      <a16:colId xmlns:a16="http://schemas.microsoft.com/office/drawing/2014/main" val="2024957293"/>
                    </a:ext>
                  </a:extLst>
                </a:gridCol>
                <a:gridCol w="662053">
                  <a:extLst>
                    <a:ext uri="{9D8B030D-6E8A-4147-A177-3AD203B41FA5}">
                      <a16:colId xmlns:a16="http://schemas.microsoft.com/office/drawing/2014/main" val="3434716151"/>
                    </a:ext>
                  </a:extLst>
                </a:gridCol>
                <a:gridCol w="662053">
                  <a:extLst>
                    <a:ext uri="{9D8B030D-6E8A-4147-A177-3AD203B41FA5}">
                      <a16:colId xmlns:a16="http://schemas.microsoft.com/office/drawing/2014/main" val="188161754"/>
                    </a:ext>
                  </a:extLst>
                </a:gridCol>
                <a:gridCol w="662053">
                  <a:extLst>
                    <a:ext uri="{9D8B030D-6E8A-4147-A177-3AD203B41FA5}">
                      <a16:colId xmlns:a16="http://schemas.microsoft.com/office/drawing/2014/main" val="13968753"/>
                    </a:ext>
                  </a:extLst>
                </a:gridCol>
                <a:gridCol w="662053">
                  <a:extLst>
                    <a:ext uri="{9D8B030D-6E8A-4147-A177-3AD203B41FA5}">
                      <a16:colId xmlns:a16="http://schemas.microsoft.com/office/drawing/2014/main" val="41823764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0130782"/>
                  </a:ext>
                </a:extLst>
              </a:tr>
            </a:tbl>
          </a:graphicData>
        </a:graphic>
      </p:graphicFrame>
      <p:pic>
        <p:nvPicPr>
          <p:cNvPr id="28" name="Picture 27" descr="A green check mark in a square&#10;&#10;Description automatically generated">
            <a:extLst>
              <a:ext uri="{FF2B5EF4-FFF2-40B4-BE49-F238E27FC236}">
                <a16:creationId xmlns:a16="http://schemas.microsoft.com/office/drawing/2014/main" id="{0A267B85-0AF6-7EA1-80E3-8914C346B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972" y="4907266"/>
            <a:ext cx="333933" cy="324207"/>
          </a:xfrm>
          <a:prstGeom prst="rect">
            <a:avLst/>
          </a:prstGeom>
        </p:spPr>
      </p:pic>
      <p:pic>
        <p:nvPicPr>
          <p:cNvPr id="29" name="Picture 28" descr="A green check mark in a square&#10;&#10;Description automatically generated">
            <a:extLst>
              <a:ext uri="{FF2B5EF4-FFF2-40B4-BE49-F238E27FC236}">
                <a16:creationId xmlns:a16="http://schemas.microsoft.com/office/drawing/2014/main" id="{9B1AF5AA-ADA9-A2D2-6897-46051C767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3454" y="4911684"/>
            <a:ext cx="333933" cy="324207"/>
          </a:xfrm>
          <a:prstGeom prst="rect">
            <a:avLst/>
          </a:prstGeom>
        </p:spPr>
      </p:pic>
      <p:pic>
        <p:nvPicPr>
          <p:cNvPr id="30" name="Picture 29" descr="A green check mark in a square&#10;&#10;Description automatically generated">
            <a:extLst>
              <a:ext uri="{FF2B5EF4-FFF2-40B4-BE49-F238E27FC236}">
                <a16:creationId xmlns:a16="http://schemas.microsoft.com/office/drawing/2014/main" id="{3005051C-251A-0625-F016-54A7EBECC2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9409" y="4901979"/>
            <a:ext cx="333933" cy="324207"/>
          </a:xfrm>
          <a:prstGeom prst="rect">
            <a:avLst/>
          </a:prstGeom>
        </p:spPr>
      </p:pic>
      <p:pic>
        <p:nvPicPr>
          <p:cNvPr id="31" name="Picture 30" descr="A green check mark in a square&#10;&#10;Description automatically generated">
            <a:extLst>
              <a:ext uri="{FF2B5EF4-FFF2-40B4-BE49-F238E27FC236}">
                <a16:creationId xmlns:a16="http://schemas.microsoft.com/office/drawing/2014/main" id="{2B3EFE6C-9B99-43A7-C098-4F2BECE0D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5566" y="4901980"/>
            <a:ext cx="333933" cy="324207"/>
          </a:xfrm>
          <a:prstGeom prst="rect">
            <a:avLst/>
          </a:prstGeom>
        </p:spPr>
      </p:pic>
      <p:pic>
        <p:nvPicPr>
          <p:cNvPr id="32" name="Picture 31" descr="A green check mark in a square&#10;&#10;Description automatically generated">
            <a:extLst>
              <a:ext uri="{FF2B5EF4-FFF2-40B4-BE49-F238E27FC236}">
                <a16:creationId xmlns:a16="http://schemas.microsoft.com/office/drawing/2014/main" id="{4AD2A84D-1DE1-13B5-06E3-F54873CAF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7953" y="4906655"/>
            <a:ext cx="333933" cy="324207"/>
          </a:xfrm>
          <a:prstGeom prst="rect">
            <a:avLst/>
          </a:prstGeom>
        </p:spPr>
      </p:pic>
      <p:pic>
        <p:nvPicPr>
          <p:cNvPr id="33" name="Picture 32" descr="A green check mark in a square&#10;&#10;Description automatically generated">
            <a:extLst>
              <a:ext uri="{FF2B5EF4-FFF2-40B4-BE49-F238E27FC236}">
                <a16:creationId xmlns:a16="http://schemas.microsoft.com/office/drawing/2014/main" id="{A0612E3C-3360-90CE-0C3E-65791BA65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9611" y="4900475"/>
            <a:ext cx="333933" cy="3242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76CD8E-4532-D949-9325-5EF5B4228CB5}"/>
              </a:ext>
            </a:extLst>
          </p:cNvPr>
          <p:cNvSpPr txBox="1"/>
          <p:nvPr/>
        </p:nvSpPr>
        <p:spPr>
          <a:xfrm>
            <a:off x="242729" y="5855511"/>
            <a:ext cx="11745340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It will require teams to focus on different areas, working with partners and experts, with appropriate funding where required,</a:t>
            </a:r>
          </a:p>
          <a:p>
            <a:pPr algn="ctr"/>
            <a:r>
              <a:rPr lang="en-US" sz="1400" b="1" dirty="0"/>
              <a:t>and the community to evaluate ideas and options and then deliver solutions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14F27B-F9B0-5E2F-0830-3E5C4D01C441}"/>
              </a:ext>
            </a:extLst>
          </p:cNvPr>
          <p:cNvSpPr txBox="1"/>
          <p:nvPr/>
        </p:nvSpPr>
        <p:spPr>
          <a:xfrm>
            <a:off x="124680" y="44439"/>
            <a:ext cx="11835829" cy="73866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pperplate Gothic Bold" panose="020E0705020206020404" pitchFamily="34" charset="77"/>
              </a:rPr>
              <a:t>VISION TROON - 2030 GOAL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  <a:latin typeface="Copperplate Gothic Bold" panose="020E0705020206020404" pitchFamily="34" charset="77"/>
              </a:rPr>
              <a:t>The young  people of troon express positive attitudes about what they can do, where they can go and the opportunities available to them – and they now rate troon as a great place to stay</a:t>
            </a:r>
            <a:endParaRPr lang="en-US" sz="1100" b="1" dirty="0">
              <a:solidFill>
                <a:schemeClr val="bg1"/>
              </a:solidFill>
              <a:latin typeface="Copperplate Gothic Bold" panose="020E0705020206020404" pitchFamily="34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70A300-E3AA-E72B-A0AD-F6F58FB41CF0}"/>
              </a:ext>
            </a:extLst>
          </p:cNvPr>
          <p:cNvSpPr txBox="1"/>
          <p:nvPr/>
        </p:nvSpPr>
        <p:spPr>
          <a:xfrm>
            <a:off x="787219" y="2143897"/>
            <a:ext cx="57018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C00000"/>
                </a:solidFill>
              </a:rPr>
              <a:t>“Living in Troon is like being at a great party – we don’t want to leave early”</a:t>
            </a:r>
            <a:endParaRPr lang="en-US" sz="12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0267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view of a body of water and mountains&#10;&#10;Description automatically generated">
            <a:extLst>
              <a:ext uri="{FF2B5EF4-FFF2-40B4-BE49-F238E27FC236}">
                <a16:creationId xmlns:a16="http://schemas.microsoft.com/office/drawing/2014/main" id="{3C892F56-F952-D679-785E-6AFCB777E0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78" r="-1" b="-1"/>
          <a:stretch/>
        </p:blipFill>
        <p:spPr>
          <a:xfrm>
            <a:off x="1" y="0"/>
            <a:ext cx="12191999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187379-602C-0000-91E7-63542EB0F24B}"/>
              </a:ext>
            </a:extLst>
          </p:cNvPr>
          <p:cNvSpPr txBox="1"/>
          <p:nvPr/>
        </p:nvSpPr>
        <p:spPr>
          <a:xfrm rot="20640000">
            <a:off x="7321430" y="1795344"/>
            <a:ext cx="2654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Troon Community Council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F8D203-76C1-25DD-7EF7-DE4D56723A24}"/>
              </a:ext>
            </a:extLst>
          </p:cNvPr>
          <p:cNvSpPr txBox="1"/>
          <p:nvPr/>
        </p:nvSpPr>
        <p:spPr>
          <a:xfrm rot="20100000">
            <a:off x="7011106" y="1255271"/>
            <a:ext cx="2607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Troon Development Trust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8D0088-D828-5C82-4C1F-C129E543879D}"/>
              </a:ext>
            </a:extLst>
          </p:cNvPr>
          <p:cNvSpPr txBox="1"/>
          <p:nvPr/>
        </p:nvSpPr>
        <p:spPr>
          <a:xfrm>
            <a:off x="7435667" y="2545723"/>
            <a:ext cx="2094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Troon Youth Council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7769CB-21AE-B544-A1F9-FC9EC6DA95E9}"/>
              </a:ext>
            </a:extLst>
          </p:cNvPr>
          <p:cNvSpPr txBox="1"/>
          <p:nvPr/>
        </p:nvSpPr>
        <p:spPr>
          <a:xfrm rot="600000">
            <a:off x="7417597" y="3171835"/>
            <a:ext cx="2585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Troon Business Networks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926412-F70A-64E2-31BF-9AAAE6670207}"/>
              </a:ext>
            </a:extLst>
          </p:cNvPr>
          <p:cNvSpPr txBox="1"/>
          <p:nvPr/>
        </p:nvSpPr>
        <p:spPr>
          <a:xfrm rot="1200000">
            <a:off x="7233096" y="3790314"/>
            <a:ext cx="2946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Troon Residents Associations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57422E0-E1BD-A283-FBD8-D6513838F207}"/>
              </a:ext>
            </a:extLst>
          </p:cNvPr>
          <p:cNvSpPr txBox="1"/>
          <p:nvPr/>
        </p:nvSpPr>
        <p:spPr>
          <a:xfrm>
            <a:off x="2678663" y="4865237"/>
            <a:ext cx="7091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Community Groups, Associations, Clubs, Charities, Churches, Volunteers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C8429D1-13F7-CFBC-5D65-31A11470509B}"/>
              </a:ext>
            </a:extLst>
          </p:cNvPr>
          <p:cNvSpPr txBox="1"/>
          <p:nvPr/>
        </p:nvSpPr>
        <p:spPr>
          <a:xfrm>
            <a:off x="1928839" y="2595416"/>
            <a:ext cx="2694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SAC Thriving Communities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D5F3C30-C955-9102-04DB-131839E381EC}"/>
              </a:ext>
            </a:extLst>
          </p:cNvPr>
          <p:cNvSpPr txBox="1"/>
          <p:nvPr/>
        </p:nvSpPr>
        <p:spPr>
          <a:xfrm rot="21000000">
            <a:off x="2437834" y="3110642"/>
            <a:ext cx="2223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SAC Ward Councillors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4644501-5BAC-D71B-DDAA-4E0295B8D853}"/>
              </a:ext>
            </a:extLst>
          </p:cNvPr>
          <p:cNvSpPr txBox="1"/>
          <p:nvPr/>
        </p:nvSpPr>
        <p:spPr>
          <a:xfrm rot="960000">
            <a:off x="1827196" y="1844397"/>
            <a:ext cx="2859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SAC Economic Development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8E81D5B-CF97-A4EE-A40D-C0F2DE8E4A07}"/>
              </a:ext>
            </a:extLst>
          </p:cNvPr>
          <p:cNvSpPr txBox="1"/>
          <p:nvPr/>
        </p:nvSpPr>
        <p:spPr>
          <a:xfrm rot="20400000">
            <a:off x="2486868" y="3672337"/>
            <a:ext cx="2457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3</a:t>
            </a:r>
            <a:r>
              <a:rPr lang="en-US" b="1" baseline="30000" dirty="0">
                <a:solidFill>
                  <a:schemeClr val="bg1"/>
                </a:solidFill>
              </a:rPr>
              <a:t>rd</a:t>
            </a:r>
            <a:r>
              <a:rPr lang="en-US" b="1" dirty="0">
                <a:solidFill>
                  <a:schemeClr val="bg1"/>
                </a:solidFill>
              </a:rPr>
              <a:t> Sector Organisations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1F27E183-9AD2-BEE1-8A0D-6AD1C5FFD73E}"/>
              </a:ext>
            </a:extLst>
          </p:cNvPr>
          <p:cNvSpPr/>
          <p:nvPr/>
        </p:nvSpPr>
        <p:spPr>
          <a:xfrm>
            <a:off x="5038669" y="1854474"/>
            <a:ext cx="2070426" cy="2003408"/>
          </a:xfrm>
          <a:prstGeom prst="ellipse">
            <a:avLst/>
          </a:prstGeom>
          <a:solidFill>
            <a:schemeClr val="accent4">
              <a:lumMod val="20000"/>
              <a:lumOff val="80000"/>
              <a:alpha val="2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6F82EAE-9271-7A6E-B7A8-B32893C25762}"/>
              </a:ext>
            </a:extLst>
          </p:cNvPr>
          <p:cNvSpPr txBox="1"/>
          <p:nvPr/>
        </p:nvSpPr>
        <p:spPr>
          <a:xfrm>
            <a:off x="3422456" y="5708575"/>
            <a:ext cx="5299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Copperplate Gothic Bold" panose="020E0705020206020404" pitchFamily="34" charset="77"/>
              </a:rPr>
              <a:t>Vision </a:t>
            </a:r>
            <a:r>
              <a:rPr lang="en-US" sz="3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pperplate Gothic Bold" panose="020E0705020206020404" pitchFamily="34" charset="77"/>
              </a:rPr>
              <a:t>Troon</a:t>
            </a:r>
            <a:r>
              <a:rPr lang="en-US" sz="3600" b="1" dirty="0">
                <a:solidFill>
                  <a:schemeClr val="bg1"/>
                </a:solidFill>
                <a:latin typeface="Copperplate Gothic Bold" panose="020E0705020206020404" pitchFamily="34" charset="77"/>
              </a:rPr>
              <a:t> </a:t>
            </a:r>
            <a:r>
              <a:rPr lang="en-US" sz="3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pperplate Gothic Bold" panose="020E0705020206020404" pitchFamily="34" charset="77"/>
              </a:rPr>
              <a:t>2030</a:t>
            </a:r>
            <a:endParaRPr lang="en-US" sz="4400" b="1" dirty="0">
              <a:solidFill>
                <a:schemeClr val="accent4">
                  <a:lumMod val="60000"/>
                  <a:lumOff val="40000"/>
                </a:schemeClr>
              </a:solidFill>
              <a:latin typeface="Copperplate Gothic Bold" panose="020E0705020206020404" pitchFamily="34" charset="77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06C67AD-B27F-0AC3-6F60-FE7ECA4703B5}"/>
              </a:ext>
            </a:extLst>
          </p:cNvPr>
          <p:cNvSpPr/>
          <p:nvPr/>
        </p:nvSpPr>
        <p:spPr>
          <a:xfrm rot="21420000">
            <a:off x="4912113" y="1760661"/>
            <a:ext cx="2320236" cy="209422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056604"/>
              </a:avLst>
            </a:prstTxWarp>
            <a:spAutoFit/>
          </a:bodyPr>
          <a:lstStyle/>
          <a:p>
            <a:pPr algn="ctr"/>
            <a:r>
              <a:rPr lang="en-GB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GB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Connecting – Collaborating - Creating</a:t>
            </a:r>
            <a:endParaRPr lang="en-GB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7BC3F1E-401D-355A-FC57-2D27340BDCA5}"/>
              </a:ext>
            </a:extLst>
          </p:cNvPr>
          <p:cNvSpPr/>
          <p:nvPr/>
        </p:nvSpPr>
        <p:spPr>
          <a:xfrm rot="21540000">
            <a:off x="5185176" y="2922088"/>
            <a:ext cx="1819035" cy="1111138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Down">
              <a:avLst>
                <a:gd name="adj" fmla="val 20552788"/>
              </a:avLst>
            </a:prstTxWarp>
            <a:spAutoFit/>
          </a:bodyPr>
          <a:lstStyle/>
          <a:p>
            <a:pPr algn="ctr"/>
            <a:r>
              <a:rPr lang="en-GB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Powerful Partnerships</a:t>
            </a:r>
            <a:endParaRPr lang="en-GB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CA76A34-5F59-E28E-1DEE-16585D4B00A8}"/>
              </a:ext>
            </a:extLst>
          </p:cNvPr>
          <p:cNvSpPr txBox="1"/>
          <p:nvPr/>
        </p:nvSpPr>
        <p:spPr>
          <a:xfrm rot="1500000">
            <a:off x="2672416" y="1373032"/>
            <a:ext cx="2024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SAC Thriving Places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0BE2006-D1C0-728D-E283-324345EBECBD}"/>
              </a:ext>
            </a:extLst>
          </p:cNvPr>
          <p:cNvSpPr txBox="1"/>
          <p:nvPr/>
        </p:nvSpPr>
        <p:spPr>
          <a:xfrm>
            <a:off x="1" y="6841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pperplate Gothic Bold" panose="020E0705020206020404" pitchFamily="34" charset="77"/>
                <a:cs typeface="Arial" panose="020B0604020202020204" pitchFamily="34" charset="0"/>
              </a:rPr>
              <a:t>making a great place even better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04D94C-829F-E327-7A96-D2CB91F585D8}"/>
              </a:ext>
            </a:extLst>
          </p:cNvPr>
          <p:cNvSpPr txBox="1"/>
          <p:nvPr/>
        </p:nvSpPr>
        <p:spPr>
          <a:xfrm>
            <a:off x="4981922" y="2338886"/>
            <a:ext cx="22066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pperplate" panose="02000504000000020004" pitchFamily="2" charset="77"/>
                <a:cs typeface="Arial" panose="020B0604020202020204" pitchFamily="34" charset="0"/>
              </a:rPr>
              <a:t>Working</a:t>
            </a:r>
          </a:p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pperplate" panose="02000504000000020004" pitchFamily="2" charset="77"/>
                <a:cs typeface="Arial" panose="020B0604020202020204" pitchFamily="34" charset="0"/>
              </a:rPr>
              <a:t>together </a:t>
            </a:r>
            <a:endParaRPr lang="en-US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2C5456-2B02-CCB2-9AD3-2188FE3DF432}"/>
              </a:ext>
            </a:extLst>
          </p:cNvPr>
          <p:cNvSpPr txBox="1"/>
          <p:nvPr/>
        </p:nvSpPr>
        <p:spPr>
          <a:xfrm>
            <a:off x="3532102" y="6311270"/>
            <a:ext cx="5385000" cy="3808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1100" b="1" dirty="0">
                <a:solidFill>
                  <a:schemeClr val="bg1"/>
                </a:solidFill>
                <a:latin typeface="Copperplate Gothic Bold" panose="020E0705020206020404" pitchFamily="34" charset="77"/>
              </a:rPr>
              <a:t>troon Community Council &amp; Troon Development Trust</a:t>
            </a:r>
          </a:p>
        </p:txBody>
      </p:sp>
    </p:spTree>
    <p:extLst>
      <p:ext uri="{BB962C8B-B14F-4D97-AF65-F5344CB8AC3E}">
        <p14:creationId xmlns:p14="http://schemas.microsoft.com/office/powerpoint/2010/main" val="3193381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0CBED8-05AF-F17B-3DB0-198CDE548F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D0B5634-BF32-47BE-D561-FB0353F91D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9776E6B-D83E-CABF-E61A-CDA3D9BDDF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C04A607-213F-8A33-C9F1-4CBB31CEE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7812F70-4DED-D351-7852-5535B31D1A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31FFF2E-ED68-B80D-3EE2-6967CE365E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4B4F448-9141-6FED-434E-79FF7AAB5E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60142D6-FA9C-D99F-1406-A9EEB81A28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099E45-4EF2-A3B8-13A3-34C4210A4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C8C13663-8A42-D847-8104-41DB15FABE8D}" type="slidenum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2</a:t>
            </a:fld>
            <a:endParaRPr lang="en-US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C5B410-D293-B987-8EE4-3CB69CE00455}"/>
              </a:ext>
            </a:extLst>
          </p:cNvPr>
          <p:cNvSpPr txBox="1"/>
          <p:nvPr/>
        </p:nvSpPr>
        <p:spPr>
          <a:xfrm>
            <a:off x="1015468" y="4574781"/>
            <a:ext cx="8659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July 2024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F1BAFB5-4B90-3F0A-4E88-5177D7499857}"/>
              </a:ext>
            </a:extLst>
          </p:cNvPr>
          <p:cNvGrpSpPr/>
          <p:nvPr/>
        </p:nvGrpSpPr>
        <p:grpSpPr>
          <a:xfrm>
            <a:off x="-734145" y="2005246"/>
            <a:ext cx="4365171" cy="2003408"/>
            <a:chOff x="5971582" y="1986951"/>
            <a:chExt cx="4365171" cy="2003408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7AAC38C-EE74-7FBB-01B5-20395E5F1A45}"/>
                </a:ext>
              </a:extLst>
            </p:cNvPr>
            <p:cNvSpPr/>
            <p:nvPr/>
          </p:nvSpPr>
          <p:spPr>
            <a:xfrm>
              <a:off x="7111888" y="1986951"/>
              <a:ext cx="2070426" cy="200340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  <a:alpha val="2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DFE7E4C-7FBF-754C-BC68-38FF506FD837}"/>
                </a:ext>
              </a:extLst>
            </p:cNvPr>
            <p:cNvSpPr txBox="1"/>
            <p:nvPr/>
          </p:nvSpPr>
          <p:spPr>
            <a:xfrm>
              <a:off x="5971582" y="2294266"/>
              <a:ext cx="4365171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Copperplate Gothic Bold" panose="020E0705020206020404" pitchFamily="34" charset="77"/>
                </a:rPr>
                <a:t>Vision </a:t>
              </a:r>
            </a:p>
            <a:p>
              <a:pPr algn="ctr"/>
              <a:r>
                <a:rPr lang="en-US" sz="3600" b="1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Copperplate Gothic Bold" panose="020E0705020206020404" pitchFamily="34" charset="77"/>
                </a:rPr>
                <a:t>Troon</a:t>
              </a:r>
              <a:endParaRPr lang="en-US" sz="3600" b="1" dirty="0">
                <a:solidFill>
                  <a:schemeClr val="bg1"/>
                </a:solidFill>
                <a:latin typeface="Copperplate Gothic Bold" panose="020E0705020206020404" pitchFamily="34" charset="77"/>
              </a:endParaRPr>
            </a:p>
            <a:p>
              <a:pPr algn="ctr"/>
              <a:r>
                <a:rPr lang="en-US" sz="3600" b="1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Copperplate Gothic Bold" panose="020E0705020206020404" pitchFamily="34" charset="77"/>
                </a:rPr>
                <a:t>2030</a:t>
              </a:r>
              <a:endPara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pperplate Gothic Bold" panose="020E0705020206020404" pitchFamily="34" charset="77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B5EB2BB-1069-7FDD-6378-2FE47BD159D0}"/>
              </a:ext>
            </a:extLst>
          </p:cNvPr>
          <p:cNvSpPr txBox="1"/>
          <p:nvPr/>
        </p:nvSpPr>
        <p:spPr>
          <a:xfrm>
            <a:off x="4068003" y="29558"/>
            <a:ext cx="8123997" cy="68018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Introduction</a:t>
            </a:r>
          </a:p>
          <a:p>
            <a:endParaRPr lang="en-US" sz="600" b="1" dirty="0"/>
          </a:p>
          <a:p>
            <a:endParaRPr lang="en-US" sz="600" b="1" dirty="0"/>
          </a:p>
          <a:p>
            <a:pPr algn="just"/>
            <a:endParaRPr lang="en-US" b="1" dirty="0">
              <a:hlinkClick r:id="rId2"/>
            </a:endParaRPr>
          </a:p>
          <a:p>
            <a:pPr algn="just"/>
            <a:r>
              <a:rPr lang="en-US" b="1" dirty="0">
                <a:hlinkClick r:id="rId2"/>
              </a:rPr>
              <a:t>Troon Community Council</a:t>
            </a:r>
            <a:r>
              <a:rPr lang="en-US" dirty="0">
                <a:hlinkClick r:id="rId2"/>
              </a:rPr>
              <a:t> </a:t>
            </a:r>
            <a:r>
              <a:rPr lang="en-US" dirty="0"/>
              <a:t>and </a:t>
            </a:r>
            <a:r>
              <a:rPr lang="en-US" b="1" dirty="0">
                <a:hlinkClick r:id="rId3"/>
              </a:rPr>
              <a:t>Troon Development Trust</a:t>
            </a:r>
            <a:r>
              <a:rPr lang="en-US" dirty="0"/>
              <a:t> are putting this document forward for public and stakeholder comment.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This is our attempt at revitalising the original </a:t>
            </a:r>
            <a:r>
              <a:rPr lang="en-US" dirty="0">
                <a:hlinkClick r:id="rId4"/>
              </a:rPr>
              <a:t>Troon Together Action Plan</a:t>
            </a:r>
            <a:r>
              <a:rPr lang="en-US" dirty="0"/>
              <a:t>, breathing new life into an updated vision and ambition for the town.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It reflects the aspirations and ideas identified by Troon residents, students, business owners and local organisations who contributed to the original plan in 2020 - presented and approached in a new way.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We hope you find it useful and inspiring and that it encourages you to get involved. 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We would like your views, and most importantly, telling us what still matters to you and how you would like to get involved and contribute. 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Please do send us your comments using any of the following: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Facebook	: </a:t>
            </a:r>
            <a:r>
              <a:rPr lang="en-US" dirty="0">
                <a:hlinkClick r:id="rId5"/>
              </a:rPr>
              <a:t>Troon Community Council</a:t>
            </a:r>
            <a:endParaRPr lang="en-US" dirty="0"/>
          </a:p>
          <a:p>
            <a:pPr algn="just"/>
            <a:r>
              <a:rPr lang="en-US" dirty="0"/>
              <a:t>	: </a:t>
            </a:r>
            <a:r>
              <a:rPr lang="en-US" dirty="0">
                <a:hlinkClick r:id="rId3"/>
              </a:rPr>
              <a:t>Troon Development Trust</a:t>
            </a:r>
            <a:endParaRPr lang="en-US" dirty="0"/>
          </a:p>
          <a:p>
            <a:pPr algn="just"/>
            <a:endParaRPr lang="en-US" sz="1000" dirty="0"/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2436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12D02F-BAA5-D1C0-7963-94B3A67BD7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5EA65C32-3401-8FAF-F3C2-BE93880DD9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F85D81-0C8D-510E-0FF7-C88F8001D127}"/>
              </a:ext>
            </a:extLst>
          </p:cNvPr>
          <p:cNvSpPr txBox="1"/>
          <p:nvPr/>
        </p:nvSpPr>
        <p:spPr>
          <a:xfrm>
            <a:off x="4069527" y="252743"/>
            <a:ext cx="5556533" cy="63094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How Troon ranked in 2023/2024</a:t>
            </a:r>
          </a:p>
          <a:p>
            <a:pPr algn="ctr"/>
            <a:endParaRPr lang="en-US" sz="2000" b="1" dirty="0"/>
          </a:p>
          <a:p>
            <a:pPr algn="ctr"/>
            <a:endParaRPr lang="en-US" sz="2000" b="1" dirty="0"/>
          </a:p>
          <a:p>
            <a:pPr algn="ctr"/>
            <a:endParaRPr lang="en-US" sz="2000" b="1" dirty="0"/>
          </a:p>
          <a:p>
            <a:pPr algn="ctr"/>
            <a:endParaRPr lang="en-US" sz="2000" b="1" dirty="0"/>
          </a:p>
          <a:p>
            <a:pPr algn="ctr"/>
            <a:endParaRPr lang="en-US" sz="2000" b="1" dirty="0"/>
          </a:p>
          <a:p>
            <a:pPr algn="ctr"/>
            <a:endParaRPr lang="en-US" sz="2000" b="1" dirty="0"/>
          </a:p>
          <a:p>
            <a:pPr algn="ctr"/>
            <a:endParaRPr lang="en-US" sz="2000" b="1" dirty="0"/>
          </a:p>
          <a:p>
            <a:pPr algn="ctr"/>
            <a:endParaRPr lang="en-US" sz="2000" b="1" dirty="0"/>
          </a:p>
          <a:p>
            <a:pPr algn="ctr"/>
            <a:endParaRPr lang="en-US" sz="2000" b="1" dirty="0"/>
          </a:p>
          <a:p>
            <a:pPr algn="ctr"/>
            <a:endParaRPr lang="en-US" sz="2000" b="1" dirty="0"/>
          </a:p>
          <a:p>
            <a:pPr algn="ctr"/>
            <a:endParaRPr lang="en-US" sz="2000" b="1" dirty="0"/>
          </a:p>
          <a:p>
            <a:pPr algn="ctr"/>
            <a:endParaRPr lang="en-US" sz="2000" b="1" dirty="0"/>
          </a:p>
          <a:p>
            <a:pPr algn="ctr"/>
            <a:endParaRPr lang="en-US" sz="2000" b="1" dirty="0"/>
          </a:p>
          <a:p>
            <a:pPr algn="ctr"/>
            <a:endParaRPr lang="en-US" sz="2000" b="1" dirty="0"/>
          </a:p>
          <a:p>
            <a:pPr algn="ctr"/>
            <a:endParaRPr lang="en-US" sz="2000" b="1" dirty="0"/>
          </a:p>
          <a:p>
            <a:pPr algn="ctr"/>
            <a:endParaRPr lang="en-US" sz="2000" b="1" dirty="0"/>
          </a:p>
          <a:p>
            <a:pPr algn="ctr"/>
            <a:endParaRPr lang="en-US" sz="2000" b="1" dirty="0"/>
          </a:p>
          <a:p>
            <a:pPr algn="ctr"/>
            <a:endParaRPr lang="en-US" sz="2000" b="1" dirty="0"/>
          </a:p>
          <a:p>
            <a:pPr algn="ctr"/>
            <a:endParaRPr lang="en-US" sz="2000" b="1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2D5C4B0-7B57-798F-A4A8-0AAD6A7109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6F4EAC4-D8DC-721D-E6A9-25103EAF9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F733316-EAE2-2335-D967-A3E386570F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901269E0-1FE6-830F-6BED-FBF0E649E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0BAEADF-E110-AD07-9DB5-7A49F00E4C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87E3651C-6FB6-6DEE-1F45-6299A4CE3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6987" y="6518999"/>
            <a:ext cx="2743200" cy="365125"/>
          </a:xfrm>
        </p:spPr>
        <p:txBody>
          <a:bodyPr/>
          <a:lstStyle/>
          <a:p>
            <a:fld id="{C8C13663-8A42-D847-8104-41DB15FABE8D}" type="slidenum">
              <a:rPr lang="en-US" smtClean="0"/>
              <a:t>3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4867AB4-C702-4221-0CBC-9F9A1C9641FF}"/>
              </a:ext>
            </a:extLst>
          </p:cNvPr>
          <p:cNvGrpSpPr/>
          <p:nvPr/>
        </p:nvGrpSpPr>
        <p:grpSpPr>
          <a:xfrm>
            <a:off x="4143591" y="886217"/>
            <a:ext cx="3727593" cy="756058"/>
            <a:chOff x="4146229" y="908921"/>
            <a:chExt cx="3727593" cy="756058"/>
          </a:xfrm>
        </p:grpSpPr>
        <p:pic>
          <p:nvPicPr>
            <p:cNvPr id="5" name="Picture 4" descr="A text on a white background&#10;&#10;Description automatically generated">
              <a:hlinkClick r:id="rId2"/>
              <a:extLst>
                <a:ext uri="{FF2B5EF4-FFF2-40B4-BE49-F238E27FC236}">
                  <a16:creationId xmlns:a16="http://schemas.microsoft.com/office/drawing/2014/main" id="{F6955930-E18E-3105-B6A8-D0994160ED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66966"/>
            <a:stretch/>
          </p:blipFill>
          <p:spPr>
            <a:xfrm>
              <a:off x="4146229" y="1365650"/>
              <a:ext cx="3727593" cy="299329"/>
            </a:xfrm>
            <a:prstGeom prst="rect">
              <a:avLst/>
            </a:prstGeom>
          </p:spPr>
        </p:pic>
        <p:pic>
          <p:nvPicPr>
            <p:cNvPr id="7" name="Picture 6" descr="Purple text on a white background&#10;&#10;Description automatically generated">
              <a:extLst>
                <a:ext uri="{FF2B5EF4-FFF2-40B4-BE49-F238E27FC236}">
                  <a16:creationId xmlns:a16="http://schemas.microsoft.com/office/drawing/2014/main" id="{AF20E174-DC0C-C3B4-E7BF-C66B18C5A2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48704" y="908921"/>
              <a:ext cx="1512884" cy="468953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76828C7-7D13-DC45-30AD-7E0FF5E56597}"/>
              </a:ext>
            </a:extLst>
          </p:cNvPr>
          <p:cNvSpPr txBox="1"/>
          <p:nvPr/>
        </p:nvSpPr>
        <p:spPr>
          <a:xfrm>
            <a:off x="8011233" y="1034460"/>
            <a:ext cx="12386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  <a:latin typeface="Copperplate Gothic Bold" panose="020E0705020206020404" pitchFamily="34" charset="77"/>
              </a:rPr>
              <a:t>Troon</a:t>
            </a:r>
          </a:p>
          <a:p>
            <a:pPr algn="ctr"/>
            <a:r>
              <a:rPr lang="en-US" sz="1400" b="1" dirty="0">
                <a:solidFill>
                  <a:srgbClr val="C00000"/>
                </a:solidFill>
                <a:latin typeface="Copperplate Gothic Bold" panose="020E0705020206020404" pitchFamily="34" charset="77"/>
              </a:rPr>
              <a:t>not listed</a:t>
            </a:r>
          </a:p>
        </p:txBody>
      </p:sp>
      <p:pic>
        <p:nvPicPr>
          <p:cNvPr id="20" name="Picture 19" descr="A screenshot of a website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D32C9282-4E24-B8A2-9012-9E839B549A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6669" y="1917783"/>
            <a:ext cx="3180603" cy="105536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616F4BD-B46C-D518-6CB9-2CABF5E747AD}"/>
              </a:ext>
            </a:extLst>
          </p:cNvPr>
          <p:cNvSpPr txBox="1"/>
          <p:nvPr/>
        </p:nvSpPr>
        <p:spPr>
          <a:xfrm>
            <a:off x="8012768" y="2089336"/>
            <a:ext cx="12386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  <a:latin typeface="Copperplate Gothic Bold" panose="020E0705020206020404" pitchFamily="34" charset="77"/>
              </a:rPr>
              <a:t>Troon</a:t>
            </a:r>
          </a:p>
          <a:p>
            <a:pPr algn="ctr"/>
            <a:r>
              <a:rPr lang="en-US" sz="1400" b="1" dirty="0">
                <a:solidFill>
                  <a:srgbClr val="C00000"/>
                </a:solidFill>
                <a:latin typeface="Copperplate Gothic Bold" panose="020E0705020206020404" pitchFamily="34" charset="77"/>
              </a:rPr>
              <a:t>not listed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9B685F1-69C0-EE80-5C93-D4776E315F77}"/>
              </a:ext>
            </a:extLst>
          </p:cNvPr>
          <p:cNvGrpSpPr/>
          <p:nvPr/>
        </p:nvGrpSpPr>
        <p:grpSpPr>
          <a:xfrm>
            <a:off x="4151526" y="3278936"/>
            <a:ext cx="3801857" cy="798910"/>
            <a:chOff x="4127661" y="3704471"/>
            <a:chExt cx="3801857" cy="798910"/>
          </a:xfrm>
        </p:grpSpPr>
        <p:pic>
          <p:nvPicPr>
            <p:cNvPr id="26" name="Picture 25" descr="A red and black logo&#10;&#10;Description automatically generated">
              <a:extLst>
                <a:ext uri="{FF2B5EF4-FFF2-40B4-BE49-F238E27FC236}">
                  <a16:creationId xmlns:a16="http://schemas.microsoft.com/office/drawing/2014/main" id="{ADFC1A82-B47E-CF5F-05A2-B67610202E8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73362" y="3704471"/>
              <a:ext cx="1985309" cy="352322"/>
            </a:xfrm>
            <a:prstGeom prst="rect">
              <a:avLst/>
            </a:prstGeom>
          </p:spPr>
        </p:pic>
        <p:pic>
          <p:nvPicPr>
            <p:cNvPr id="29" name="Picture 28">
              <a:hlinkClick r:id="rId8"/>
              <a:extLst>
                <a:ext uri="{FF2B5EF4-FFF2-40B4-BE49-F238E27FC236}">
                  <a16:creationId xmlns:a16="http://schemas.microsoft.com/office/drawing/2014/main" id="{BAECBF85-1FD2-7011-8AEF-E7CB738DD7F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127661" y="4118383"/>
              <a:ext cx="3801857" cy="384998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EB461EC4-DC2D-376C-0C55-41F8A4C75AE2}"/>
              </a:ext>
            </a:extLst>
          </p:cNvPr>
          <p:cNvSpPr txBox="1"/>
          <p:nvPr/>
        </p:nvSpPr>
        <p:spPr>
          <a:xfrm>
            <a:off x="8042610" y="3328078"/>
            <a:ext cx="12386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  <a:latin typeface="Copperplate Gothic Bold" panose="020E0705020206020404" pitchFamily="34" charset="77"/>
              </a:rPr>
              <a:t>Troon</a:t>
            </a:r>
          </a:p>
          <a:p>
            <a:pPr algn="ctr"/>
            <a:r>
              <a:rPr lang="en-US" sz="1400" b="1" dirty="0">
                <a:solidFill>
                  <a:srgbClr val="C00000"/>
                </a:solidFill>
                <a:latin typeface="Copperplate Gothic Bold" panose="020E0705020206020404" pitchFamily="34" charset="77"/>
              </a:rPr>
              <a:t>not listed</a:t>
            </a:r>
          </a:p>
          <a:p>
            <a:pPr algn="ctr"/>
            <a:r>
              <a:rPr lang="en-US" sz="800" b="1" dirty="0">
                <a:latin typeface="Copperplate Gothic Bold" panose="020E0705020206020404" pitchFamily="34" charset="77"/>
              </a:rPr>
              <a:t>Largs is listed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57BABC5-4358-EB55-694B-A01132EB8B71}"/>
              </a:ext>
            </a:extLst>
          </p:cNvPr>
          <p:cNvGrpSpPr/>
          <p:nvPr/>
        </p:nvGrpSpPr>
        <p:grpSpPr>
          <a:xfrm>
            <a:off x="4110980" y="5047594"/>
            <a:ext cx="3114385" cy="1334669"/>
            <a:chOff x="4117091" y="5198510"/>
            <a:chExt cx="3114385" cy="1334669"/>
          </a:xfrm>
        </p:grpSpPr>
        <p:pic>
          <p:nvPicPr>
            <p:cNvPr id="32" name="Picture 31" descr="A black and white logo&#10;&#10;Description automatically generated">
              <a:extLst>
                <a:ext uri="{FF2B5EF4-FFF2-40B4-BE49-F238E27FC236}">
                  <a16:creationId xmlns:a16="http://schemas.microsoft.com/office/drawing/2014/main" id="{04C2E04A-5FB9-1B81-633F-FF36C9EF06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117091" y="5198510"/>
              <a:ext cx="1575921" cy="395413"/>
            </a:xfrm>
            <a:prstGeom prst="rect">
              <a:avLst/>
            </a:prstGeom>
          </p:spPr>
        </p:pic>
        <p:pic>
          <p:nvPicPr>
            <p:cNvPr id="34" name="Picture 33" descr="A black and white text&#10;&#10;Description automatically generated">
              <a:hlinkClick r:id="rId11"/>
              <a:extLst>
                <a:ext uri="{FF2B5EF4-FFF2-40B4-BE49-F238E27FC236}">
                  <a16:creationId xmlns:a16="http://schemas.microsoft.com/office/drawing/2014/main" id="{42087105-9030-3144-155E-4C12DEE8E6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199307" y="5604061"/>
              <a:ext cx="3032169" cy="929118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066B544E-74A7-D79D-9D17-611C3D8E7FC1}"/>
              </a:ext>
            </a:extLst>
          </p:cNvPr>
          <p:cNvSpPr txBox="1"/>
          <p:nvPr/>
        </p:nvSpPr>
        <p:spPr>
          <a:xfrm>
            <a:off x="7745603" y="5461976"/>
            <a:ext cx="18565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  <a:latin typeface="Copperplate Gothic Bold" panose="020E0705020206020404" pitchFamily="34" charset="77"/>
              </a:rPr>
              <a:t>Troon</a:t>
            </a:r>
          </a:p>
          <a:p>
            <a:pPr algn="ctr"/>
            <a:r>
              <a:rPr lang="en-US" sz="1400" b="1" dirty="0">
                <a:solidFill>
                  <a:srgbClr val="C00000"/>
                </a:solidFill>
                <a:latin typeface="Copperplate Gothic Bold" panose="020E0705020206020404" pitchFamily="34" charset="77"/>
              </a:rPr>
              <a:t>not listed</a:t>
            </a:r>
            <a:endParaRPr lang="en-US" sz="800" b="1" dirty="0">
              <a:solidFill>
                <a:srgbClr val="C00000"/>
              </a:solidFill>
              <a:latin typeface="Copperplate Gothic Bold" panose="020E0705020206020404" pitchFamily="34" charset="77"/>
            </a:endParaRPr>
          </a:p>
          <a:p>
            <a:pPr algn="ctr"/>
            <a:r>
              <a:rPr lang="en-US" sz="800" b="1" dirty="0">
                <a:latin typeface="Copperplate Gothic Bold" panose="020E0705020206020404" pitchFamily="34" charset="77"/>
              </a:rPr>
              <a:t>Saltcoats &amp; Millport listed</a:t>
            </a:r>
            <a:endParaRPr lang="en-US" sz="1400" b="1" dirty="0">
              <a:latin typeface="Copperplate Gothic Bold" panose="020E0705020206020404" pitchFamily="34" charset="77"/>
            </a:endParaRP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FA178C08-43D7-E101-61EE-6EDACD0A8D59}"/>
              </a:ext>
            </a:extLst>
          </p:cNvPr>
          <p:cNvSpPr/>
          <p:nvPr/>
        </p:nvSpPr>
        <p:spPr>
          <a:xfrm>
            <a:off x="9636334" y="2463045"/>
            <a:ext cx="450213" cy="1632922"/>
          </a:xfrm>
          <a:prstGeom prst="rightArrow">
            <a:avLst>
              <a:gd name="adj1" fmla="val 50000"/>
              <a:gd name="adj2" fmla="val 46443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43B2D1-BE57-9B32-F4E4-77E2F3471FD7}"/>
              </a:ext>
            </a:extLst>
          </p:cNvPr>
          <p:cNvSpPr txBox="1"/>
          <p:nvPr/>
        </p:nvSpPr>
        <p:spPr>
          <a:xfrm>
            <a:off x="10086557" y="248932"/>
            <a:ext cx="2000869" cy="628806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pperplate Gothic Bold" panose="020E0705020206020404" pitchFamily="34" charset="77"/>
              </a:rPr>
              <a:t>2030 </a:t>
            </a:r>
          </a:p>
          <a:p>
            <a:pPr algn="ctr"/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pperplate Gothic Bold" panose="020E0705020206020404" pitchFamily="34" charset="77"/>
              </a:rPr>
              <a:t>AMBITION</a:t>
            </a:r>
          </a:p>
          <a:p>
            <a:pPr algn="ctr">
              <a:lnSpc>
                <a:spcPct val="150000"/>
              </a:lnSpc>
            </a:pPr>
            <a:endParaRPr lang="en-US" sz="1400" b="1" dirty="0">
              <a:solidFill>
                <a:schemeClr val="bg1"/>
              </a:solidFill>
              <a:latin typeface="Copperplate Gothic Bold" panose="020E0705020206020404" pitchFamily="34" charset="77"/>
            </a:endParaRPr>
          </a:p>
          <a:p>
            <a:pPr algn="ctr">
              <a:lnSpc>
                <a:spcPct val="150000"/>
              </a:lnSpc>
            </a:pPr>
            <a:r>
              <a:rPr lang="en-US" sz="1400" b="1" dirty="0">
                <a:solidFill>
                  <a:schemeClr val="bg1"/>
                </a:solidFill>
                <a:latin typeface="Copperplate Gothic Bold" panose="020E0705020206020404" pitchFamily="34" charset="77"/>
              </a:rPr>
              <a:t>Troon is widely recognised as a vibrant and lively town with something for everyone</a:t>
            </a:r>
          </a:p>
          <a:p>
            <a:pPr algn="ctr">
              <a:lnSpc>
                <a:spcPct val="150000"/>
              </a:lnSpc>
            </a:pPr>
            <a:endParaRPr lang="en-US" sz="1400" b="1" dirty="0">
              <a:solidFill>
                <a:schemeClr val="bg1"/>
              </a:solidFill>
              <a:latin typeface="Copperplate Gothic Bold" panose="020E0705020206020404" pitchFamily="34" charset="77"/>
            </a:endParaRPr>
          </a:p>
          <a:p>
            <a:pPr algn="ctr">
              <a:lnSpc>
                <a:spcPct val="150000"/>
              </a:lnSpc>
            </a:pPr>
            <a:r>
              <a:rPr lang="en-US" sz="1400" b="1" dirty="0">
                <a:solidFill>
                  <a:schemeClr val="bg1"/>
                </a:solidFill>
                <a:latin typeface="Copperplate Gothic Bold" panose="020E0705020206020404" pitchFamily="34" charset="77"/>
              </a:rPr>
              <a:t>and</a:t>
            </a:r>
          </a:p>
          <a:p>
            <a:pPr algn="ctr">
              <a:lnSpc>
                <a:spcPct val="150000"/>
              </a:lnSpc>
            </a:pPr>
            <a:endParaRPr lang="en-US" sz="1400" b="1" dirty="0">
              <a:solidFill>
                <a:schemeClr val="bg1"/>
              </a:solidFill>
              <a:latin typeface="Copperplate Gothic Bold" panose="020E0705020206020404" pitchFamily="34" charset="77"/>
            </a:endParaRPr>
          </a:p>
          <a:p>
            <a:pPr algn="ctr">
              <a:lnSpc>
                <a:spcPct val="150000"/>
              </a:lnSpc>
            </a:pPr>
            <a:r>
              <a:rPr lang="en-US" sz="1400" b="1" dirty="0">
                <a:solidFill>
                  <a:schemeClr val="bg1"/>
                </a:solidFill>
                <a:latin typeface="Copperplate Gothic Bold" panose="020E0705020206020404" pitchFamily="34" charset="77"/>
              </a:rPr>
              <a:t>is regularly listed as one of the best places to</a:t>
            </a:r>
          </a:p>
          <a:p>
            <a:pPr algn="ctr">
              <a:lnSpc>
                <a:spcPct val="150000"/>
              </a:lnSpc>
            </a:pPr>
            <a:r>
              <a:rPr lang="en-US" sz="1400" b="1" dirty="0">
                <a:solidFill>
                  <a:schemeClr val="bg1"/>
                </a:solidFill>
                <a:latin typeface="Copperplate Gothic Bold" panose="020E0705020206020404" pitchFamily="34" charset="77"/>
              </a:rPr>
              <a:t>live, work,</a:t>
            </a:r>
          </a:p>
          <a:p>
            <a:pPr algn="ctr">
              <a:lnSpc>
                <a:spcPct val="150000"/>
              </a:lnSpc>
            </a:pPr>
            <a:r>
              <a:rPr lang="en-US" sz="1400" b="1" dirty="0">
                <a:solidFill>
                  <a:schemeClr val="bg1"/>
                </a:solidFill>
                <a:latin typeface="Copperplate Gothic Bold" panose="020E0705020206020404" pitchFamily="34" charset="77"/>
              </a:rPr>
              <a:t>start a business, visit and play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BCA5DE1-AB4C-6C0F-1063-02B72C11DFA7}"/>
              </a:ext>
            </a:extLst>
          </p:cNvPr>
          <p:cNvGrpSpPr/>
          <p:nvPr/>
        </p:nvGrpSpPr>
        <p:grpSpPr>
          <a:xfrm>
            <a:off x="4151526" y="4369644"/>
            <a:ext cx="3533883" cy="501927"/>
            <a:chOff x="4177653" y="4516685"/>
            <a:chExt cx="3533883" cy="501927"/>
          </a:xfrm>
        </p:grpSpPr>
        <p:pic>
          <p:nvPicPr>
            <p:cNvPr id="24" name="Picture 23" descr="A blue and black text&#10;&#10;Description automatically generated">
              <a:extLst>
                <a:ext uri="{FF2B5EF4-FFF2-40B4-BE49-F238E27FC236}">
                  <a16:creationId xmlns:a16="http://schemas.microsoft.com/office/drawing/2014/main" id="{95DE6C74-C388-FDCD-E763-88E8CCD07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177653" y="4516685"/>
              <a:ext cx="1680065" cy="308327"/>
            </a:xfrm>
            <a:prstGeom prst="rect">
              <a:avLst/>
            </a:prstGeom>
          </p:spPr>
        </p:pic>
        <p:pic>
          <p:nvPicPr>
            <p:cNvPr id="31" name="Picture 30">
              <a:hlinkClick r:id="rId14"/>
              <a:extLst>
                <a:ext uri="{FF2B5EF4-FFF2-40B4-BE49-F238E27FC236}">
                  <a16:creationId xmlns:a16="http://schemas.microsoft.com/office/drawing/2014/main" id="{CF1C1FD9-6610-436D-111D-ADC5A2AA8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177653" y="4790740"/>
              <a:ext cx="3533883" cy="227872"/>
            </a:xfrm>
            <a:prstGeom prst="rect">
              <a:avLst/>
            </a:prstGeom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67FD6BF4-83DE-95C7-91AD-0B04538B45F1}"/>
              </a:ext>
            </a:extLst>
          </p:cNvPr>
          <p:cNvSpPr txBox="1"/>
          <p:nvPr/>
        </p:nvSpPr>
        <p:spPr>
          <a:xfrm>
            <a:off x="7891356" y="4356016"/>
            <a:ext cx="1481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  <a:latin typeface="Copperplate Gothic Bold" panose="020E0705020206020404" pitchFamily="34" charset="77"/>
              </a:rPr>
              <a:t>Troon</a:t>
            </a:r>
          </a:p>
          <a:p>
            <a:pPr algn="ctr"/>
            <a:r>
              <a:rPr lang="en-US" sz="1400" b="1" dirty="0">
                <a:solidFill>
                  <a:srgbClr val="C00000"/>
                </a:solidFill>
                <a:latin typeface="Copperplate Gothic Bold" panose="020E0705020206020404" pitchFamily="34" charset="77"/>
              </a:rPr>
              <a:t>not listed</a:t>
            </a:r>
          </a:p>
          <a:p>
            <a:pPr algn="ctr"/>
            <a:r>
              <a:rPr lang="en-US" sz="800" b="1" dirty="0">
                <a:latin typeface="Copperplate Gothic Bold" panose="020E0705020206020404" pitchFamily="34" charset="77"/>
              </a:rPr>
              <a:t>AYR &amp; GIRVAN LISTED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DD15901-361C-6B0F-2845-668A02E6B524}"/>
              </a:ext>
            </a:extLst>
          </p:cNvPr>
          <p:cNvGrpSpPr/>
          <p:nvPr/>
        </p:nvGrpSpPr>
        <p:grpSpPr>
          <a:xfrm>
            <a:off x="-777560" y="1986951"/>
            <a:ext cx="4365171" cy="2003408"/>
            <a:chOff x="5971582" y="1986951"/>
            <a:chExt cx="4365171" cy="2003408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EAF9BB3-6766-27DF-8758-81553C4EEB13}"/>
                </a:ext>
              </a:extLst>
            </p:cNvPr>
            <p:cNvSpPr/>
            <p:nvPr/>
          </p:nvSpPr>
          <p:spPr>
            <a:xfrm>
              <a:off x="7133660" y="1986951"/>
              <a:ext cx="2070426" cy="200340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  <a:alpha val="2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0BA96D4-7D1E-C993-55DC-F7A6BD6573AE}"/>
                </a:ext>
              </a:extLst>
            </p:cNvPr>
            <p:cNvSpPr txBox="1"/>
            <p:nvPr/>
          </p:nvSpPr>
          <p:spPr>
            <a:xfrm>
              <a:off x="5971582" y="2294266"/>
              <a:ext cx="4365171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Copperplate Gothic Bold" panose="020E0705020206020404" pitchFamily="34" charset="77"/>
                </a:rPr>
                <a:t>Vision </a:t>
              </a:r>
            </a:p>
            <a:p>
              <a:pPr algn="ctr"/>
              <a:r>
                <a:rPr lang="en-US" sz="3600" b="1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Copperplate Gothic Bold" panose="020E0705020206020404" pitchFamily="34" charset="77"/>
                </a:rPr>
                <a:t>Troon</a:t>
              </a:r>
              <a:endParaRPr lang="en-US" sz="3600" b="1" dirty="0">
                <a:solidFill>
                  <a:schemeClr val="bg1"/>
                </a:solidFill>
                <a:latin typeface="Copperplate Gothic Bold" panose="020E0705020206020404" pitchFamily="34" charset="77"/>
              </a:endParaRPr>
            </a:p>
            <a:p>
              <a:pPr algn="ctr"/>
              <a:r>
                <a:rPr lang="en-US" sz="3600" b="1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Copperplate Gothic Bold" panose="020E0705020206020404" pitchFamily="34" charset="77"/>
                </a:rPr>
                <a:t>2030</a:t>
              </a:r>
              <a:endPara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pperplate Gothic Bold" panose="020E0705020206020404" pitchFamily="34" charset="77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D9BC8B7-AF95-9FC3-F6F4-63C89A99A572}"/>
              </a:ext>
            </a:extLst>
          </p:cNvPr>
          <p:cNvSpPr txBox="1"/>
          <p:nvPr/>
        </p:nvSpPr>
        <p:spPr>
          <a:xfrm>
            <a:off x="972053" y="4549539"/>
            <a:ext cx="8659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July 2024</a:t>
            </a:r>
          </a:p>
        </p:txBody>
      </p:sp>
    </p:spTree>
    <p:extLst>
      <p:ext uri="{BB962C8B-B14F-4D97-AF65-F5344CB8AC3E}">
        <p14:creationId xmlns:p14="http://schemas.microsoft.com/office/powerpoint/2010/main" val="41774783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0CBED8-05AF-F17B-3DB0-198CDE548F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D0B5634-BF32-47BE-D561-FB0353F91D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9776E6B-D83E-CABF-E61A-CDA3D9BDDF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C04A607-213F-8A33-C9F1-4CBB31CEE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7812F70-4DED-D351-7852-5535B31D1A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31FFF2E-ED68-B80D-3EE2-6967CE365E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4B4F448-9141-6FED-434E-79FF7AAB5E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60142D6-FA9C-D99F-1406-A9EEB81A28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099E45-4EF2-A3B8-13A3-34C4210A4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C8C13663-8A42-D847-8104-41DB15FABE8D}" type="slidenum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4</a:t>
            </a:fld>
            <a:endParaRPr lang="en-US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AD5D1B-D62A-4AC9-15F2-FE18CDADFF7C}"/>
              </a:ext>
            </a:extLst>
          </p:cNvPr>
          <p:cNvSpPr txBox="1"/>
          <p:nvPr/>
        </p:nvSpPr>
        <p:spPr>
          <a:xfrm>
            <a:off x="4116317" y="184142"/>
            <a:ext cx="15938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merican Typewriter" panose="02090604020004020304" pitchFamily="18" charset="77"/>
                <a:cs typeface="Viner Hand ITC" panose="020F0502020204030204" pitchFamily="34" charset="0"/>
              </a:rPr>
              <a:t>Vibrant</a:t>
            </a:r>
          </a:p>
        </p:txBody>
      </p:sp>
      <p:pic>
        <p:nvPicPr>
          <p:cNvPr id="5" name="Picture 4" descr="A row of colorful huts on a beach&#10;&#10;Description automatically generated">
            <a:extLst>
              <a:ext uri="{FF2B5EF4-FFF2-40B4-BE49-F238E27FC236}">
                <a16:creationId xmlns:a16="http://schemas.microsoft.com/office/drawing/2014/main" id="{18D93909-3455-8ED9-595D-C789A8590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0625" y="788545"/>
            <a:ext cx="1123797" cy="871411"/>
          </a:xfrm>
          <a:prstGeom prst="rect">
            <a:avLst/>
          </a:prstGeom>
        </p:spPr>
      </p:pic>
      <p:pic>
        <p:nvPicPr>
          <p:cNvPr id="6" name="Picture 5" descr="A group of people kite surfing&#10;&#10;Description automatically generated">
            <a:extLst>
              <a:ext uri="{FF2B5EF4-FFF2-40B4-BE49-F238E27FC236}">
                <a16:creationId xmlns:a16="http://schemas.microsoft.com/office/drawing/2014/main" id="{1B125F7F-FBAA-A6EC-A7E7-4A4FC2A59A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5890" y="820928"/>
            <a:ext cx="1473371" cy="7277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3E369B-EE01-B0F7-3BBF-E07F7A6948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1507" y="844910"/>
            <a:ext cx="1716408" cy="7037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352896F-6F5A-0F40-6ACA-5D75585C245D}"/>
              </a:ext>
            </a:extLst>
          </p:cNvPr>
          <p:cNvSpPr txBox="1"/>
          <p:nvPr/>
        </p:nvSpPr>
        <p:spPr>
          <a:xfrm>
            <a:off x="4116317" y="1847851"/>
            <a:ext cx="25779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merican Typewriter" panose="02090604020004020304" pitchFamily="18" charset="77"/>
                <a:cs typeface="Viner Hand ITC" panose="020F0502020204030204" pitchFamily="34" charset="0"/>
              </a:rPr>
              <a:t>Communities</a:t>
            </a:r>
          </a:p>
        </p:txBody>
      </p:sp>
      <p:pic>
        <p:nvPicPr>
          <p:cNvPr id="16" name="Picture 15" descr="A person in a life jacket holding a plaque&#10;&#10;Description automatically generated">
            <a:extLst>
              <a:ext uri="{FF2B5EF4-FFF2-40B4-BE49-F238E27FC236}">
                <a16:creationId xmlns:a16="http://schemas.microsoft.com/office/drawing/2014/main" id="{7625967F-A50E-638F-8807-3967C0502E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9758" y="2389220"/>
            <a:ext cx="1084176" cy="871411"/>
          </a:xfrm>
          <a:prstGeom prst="rect">
            <a:avLst/>
          </a:prstGeom>
        </p:spPr>
      </p:pic>
      <p:pic>
        <p:nvPicPr>
          <p:cNvPr id="18" name="Picture 17" descr="A group of cars decorated with stuffed animals&#10;&#10;Description automatically generated">
            <a:extLst>
              <a:ext uri="{FF2B5EF4-FFF2-40B4-BE49-F238E27FC236}">
                <a16:creationId xmlns:a16="http://schemas.microsoft.com/office/drawing/2014/main" id="{B9032F18-E2D5-9991-7F29-7B35ADC41E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2399" y="2382539"/>
            <a:ext cx="1550569" cy="86037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1C72513-0C2C-C62D-6014-B40BD5B0D5FE}"/>
              </a:ext>
            </a:extLst>
          </p:cNvPr>
          <p:cNvSpPr txBox="1"/>
          <p:nvPr/>
        </p:nvSpPr>
        <p:spPr>
          <a:xfrm>
            <a:off x="6709286" y="245096"/>
            <a:ext cx="38211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C00000"/>
                </a:solidFill>
                <a:latin typeface="American Typewriter" panose="02090604020004020304" pitchFamily="18" charset="77"/>
                <a:cs typeface="Viner Hand ITC" panose="020F0502020204030204" pitchFamily="34" charset="0"/>
              </a:rPr>
              <a:t>colourful, energetic and lively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71C3941-C5F0-135F-96EC-8CE1520BC7C7}"/>
              </a:ext>
            </a:extLst>
          </p:cNvPr>
          <p:cNvSpPr txBox="1"/>
          <p:nvPr/>
        </p:nvSpPr>
        <p:spPr>
          <a:xfrm>
            <a:off x="6709286" y="1895513"/>
            <a:ext cx="40091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C00000"/>
                </a:solidFill>
                <a:latin typeface="American Typewriter" panose="02090604020004020304" pitchFamily="18" charset="77"/>
                <a:cs typeface="Viner Hand ITC" panose="020F0502020204030204" pitchFamily="34" charset="0"/>
              </a:rPr>
              <a:t>engaged, active, safe and proud</a:t>
            </a:r>
          </a:p>
        </p:txBody>
      </p:sp>
      <p:pic>
        <p:nvPicPr>
          <p:cNvPr id="24" name="Picture 23" descr="A group of children holding books&#10;&#10;Description automatically generated">
            <a:extLst>
              <a:ext uri="{FF2B5EF4-FFF2-40B4-BE49-F238E27FC236}">
                <a16:creationId xmlns:a16="http://schemas.microsoft.com/office/drawing/2014/main" id="{EEF56B46-C6AB-C8F7-D9A2-8B35B4E826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28488" y="2382539"/>
            <a:ext cx="1507547" cy="86037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F1718E8-6C51-80E3-4A53-5A70E5FA9F47}"/>
              </a:ext>
            </a:extLst>
          </p:cNvPr>
          <p:cNvSpPr txBox="1"/>
          <p:nvPr/>
        </p:nvSpPr>
        <p:spPr>
          <a:xfrm>
            <a:off x="4116317" y="3511560"/>
            <a:ext cx="17940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merican Typewriter" panose="02090604020004020304" pitchFamily="18" charset="77"/>
                <a:cs typeface="Viner Hand ITC" panose="020F0502020204030204" pitchFamily="34" charset="0"/>
              </a:rPr>
              <a:t>Thriving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FAB653D-DFC4-4263-C30A-7AD76816AD52}"/>
              </a:ext>
            </a:extLst>
          </p:cNvPr>
          <p:cNvSpPr txBox="1"/>
          <p:nvPr/>
        </p:nvSpPr>
        <p:spPr>
          <a:xfrm>
            <a:off x="6709286" y="3540643"/>
            <a:ext cx="4373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C00000"/>
                </a:solidFill>
                <a:latin typeface="American Typewriter" panose="02090604020004020304" pitchFamily="18" charset="77"/>
                <a:cs typeface="Viner Hand ITC" panose="020F0502020204030204" pitchFamily="34" charset="0"/>
              </a:rPr>
              <a:t>growing, blooming and prospering</a:t>
            </a:r>
          </a:p>
        </p:txBody>
      </p:sp>
      <p:pic>
        <p:nvPicPr>
          <p:cNvPr id="27" name="Picture 26" descr="A group of people walking in front of a brick building&#10;&#10;Description automatically generated">
            <a:extLst>
              <a:ext uri="{FF2B5EF4-FFF2-40B4-BE49-F238E27FC236}">
                <a16:creationId xmlns:a16="http://schemas.microsoft.com/office/drawing/2014/main" id="{CBA1D402-B74F-9325-2745-180F253714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13194" y="4063713"/>
            <a:ext cx="1609104" cy="860378"/>
          </a:xfrm>
          <a:prstGeom prst="rect">
            <a:avLst/>
          </a:prstGeom>
        </p:spPr>
      </p:pic>
      <p:pic>
        <p:nvPicPr>
          <p:cNvPr id="28" name="Picture 27" descr="A garden with flowers and buildings in the background&#10;&#10;Description automatically generated">
            <a:extLst>
              <a:ext uri="{FF2B5EF4-FFF2-40B4-BE49-F238E27FC236}">
                <a16:creationId xmlns:a16="http://schemas.microsoft.com/office/drawing/2014/main" id="{C94F995A-A967-F100-3A82-CBB2DBE50A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68967" y="4037193"/>
            <a:ext cx="1467068" cy="89041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1356572-1354-8CF0-B5B3-9720F2F91CBF}"/>
              </a:ext>
            </a:extLst>
          </p:cNvPr>
          <p:cNvSpPr txBox="1"/>
          <p:nvPr/>
        </p:nvSpPr>
        <p:spPr>
          <a:xfrm>
            <a:off x="4116317" y="5175268"/>
            <a:ext cx="1798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merican Typewriter" panose="02090604020004020304" pitchFamily="18" charset="77"/>
                <a:cs typeface="Viner Hand ITC" panose="020F0502020204030204" pitchFamily="34" charset="0"/>
              </a:rPr>
              <a:t>Together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8BDADD2-3A76-D324-99A1-27AE5F65FDA4}"/>
              </a:ext>
            </a:extLst>
          </p:cNvPr>
          <p:cNvSpPr txBox="1"/>
          <p:nvPr/>
        </p:nvSpPr>
        <p:spPr>
          <a:xfrm>
            <a:off x="6709286" y="5231978"/>
            <a:ext cx="4958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C00000"/>
                </a:solidFill>
                <a:latin typeface="American Typewriter" panose="02090604020004020304" pitchFamily="18" charset="77"/>
                <a:cs typeface="Viner Hand ITC" panose="020F0502020204030204" pitchFamily="34" charset="0"/>
              </a:rPr>
              <a:t>connecting, collaborating and creating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7291F79-1356-9051-42B2-6BB68E683A89}"/>
              </a:ext>
            </a:extLst>
          </p:cNvPr>
          <p:cNvGrpSpPr/>
          <p:nvPr/>
        </p:nvGrpSpPr>
        <p:grpSpPr>
          <a:xfrm>
            <a:off x="6813194" y="5670896"/>
            <a:ext cx="4647563" cy="994792"/>
            <a:chOff x="6813194" y="5670896"/>
            <a:chExt cx="4647563" cy="994792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106DA669-93D3-49BF-A81F-3A0A63F76CAF}"/>
                </a:ext>
              </a:extLst>
            </p:cNvPr>
            <p:cNvGrpSpPr/>
            <p:nvPr/>
          </p:nvGrpSpPr>
          <p:grpSpPr>
            <a:xfrm>
              <a:off x="6813194" y="5670896"/>
              <a:ext cx="4647563" cy="994792"/>
              <a:chOff x="6808418" y="5607006"/>
              <a:chExt cx="4647563" cy="994792"/>
            </a:xfrm>
          </p:grpSpPr>
          <p:pic>
            <p:nvPicPr>
              <p:cNvPr id="33" name="Picture 32" descr="A lighthouse on an island&#10;&#10;Description automatically generated">
                <a:extLst>
                  <a:ext uri="{FF2B5EF4-FFF2-40B4-BE49-F238E27FC236}">
                    <a16:creationId xmlns:a16="http://schemas.microsoft.com/office/drawing/2014/main" id="{BC2FAF93-BA53-C0B6-7E1E-229D2E1E6D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808418" y="5607006"/>
                <a:ext cx="4647563" cy="994792"/>
              </a:xfrm>
              <a:prstGeom prst="rect">
                <a:avLst/>
              </a:prstGeom>
            </p:spPr>
          </p:pic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33ECE62A-8E60-5A52-300C-EE40AE097BFB}"/>
                  </a:ext>
                </a:extLst>
              </p:cNvPr>
              <p:cNvGrpSpPr/>
              <p:nvPr/>
            </p:nvGrpSpPr>
            <p:grpSpPr>
              <a:xfrm>
                <a:off x="7579731" y="6180091"/>
                <a:ext cx="3191050" cy="367925"/>
                <a:chOff x="3817508" y="2714359"/>
                <a:chExt cx="3214871" cy="352922"/>
              </a:xfrm>
            </p:grpSpPr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195A00DB-48E9-3586-172C-581EA740F877}"/>
                    </a:ext>
                  </a:extLst>
                </p:cNvPr>
                <p:cNvSpPr/>
                <p:nvPr/>
              </p:nvSpPr>
              <p:spPr>
                <a:xfrm>
                  <a:off x="3817508" y="2722523"/>
                  <a:ext cx="732340" cy="338554"/>
                </a:xfrm>
                <a:prstGeom prst="ellipse">
                  <a:avLst/>
                </a:prstGeom>
                <a:noFill/>
                <a:ln w="2222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3C80ADE5-CAAC-E54D-960F-7FF0098EA776}"/>
                    </a:ext>
                  </a:extLst>
                </p:cNvPr>
                <p:cNvSpPr/>
                <p:nvPr/>
              </p:nvSpPr>
              <p:spPr>
                <a:xfrm>
                  <a:off x="4293022" y="2721543"/>
                  <a:ext cx="805048" cy="338554"/>
                </a:xfrm>
                <a:prstGeom prst="ellipse">
                  <a:avLst/>
                </a:prstGeom>
                <a:noFill/>
                <a:ln w="22225">
                  <a:solidFill>
                    <a:srgbClr val="FF93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E2BF6EB9-4230-4D53-DE93-73B2F4B4D7B1}"/>
                    </a:ext>
                  </a:extLst>
                </p:cNvPr>
                <p:cNvSpPr/>
                <p:nvPr/>
              </p:nvSpPr>
              <p:spPr>
                <a:xfrm>
                  <a:off x="4841244" y="2728727"/>
                  <a:ext cx="901596" cy="338554"/>
                </a:xfrm>
                <a:prstGeom prst="ellipse">
                  <a:avLst/>
                </a:prstGeom>
                <a:noFill/>
                <a:ln w="22225">
                  <a:solidFill>
                    <a:srgbClr val="FFFC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DBCB16C4-0ECD-E77B-BE19-EE79E699D3EE}"/>
                    </a:ext>
                  </a:extLst>
                </p:cNvPr>
                <p:cNvSpPr/>
                <p:nvPr/>
              </p:nvSpPr>
              <p:spPr>
                <a:xfrm>
                  <a:off x="5486014" y="2728727"/>
                  <a:ext cx="901596" cy="338554"/>
                </a:xfrm>
                <a:prstGeom prst="ellipse">
                  <a:avLst/>
                </a:prstGeom>
                <a:noFill/>
                <a:ln w="2222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Oval 38">
                  <a:extLst>
                    <a:ext uri="{FF2B5EF4-FFF2-40B4-BE49-F238E27FC236}">
                      <a16:creationId xmlns:a16="http://schemas.microsoft.com/office/drawing/2014/main" id="{3B749A27-9F56-49B0-D9CB-CA71A28A8241}"/>
                    </a:ext>
                  </a:extLst>
                </p:cNvPr>
                <p:cNvSpPr/>
                <p:nvPr/>
              </p:nvSpPr>
              <p:spPr>
                <a:xfrm>
                  <a:off x="6130783" y="2728727"/>
                  <a:ext cx="901596" cy="338554"/>
                </a:xfrm>
                <a:prstGeom prst="ellipse">
                  <a:avLst/>
                </a:prstGeom>
                <a:noFill/>
                <a:ln w="22225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0AD33F70-A7F9-349D-2100-47F8ECAC0A2F}"/>
                    </a:ext>
                  </a:extLst>
                </p:cNvPr>
                <p:cNvSpPr txBox="1"/>
                <p:nvPr/>
              </p:nvSpPr>
              <p:spPr>
                <a:xfrm>
                  <a:off x="3972476" y="2721543"/>
                  <a:ext cx="297478" cy="29179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chemeClr val="bg1"/>
                      </a:solidFill>
                      <a:latin typeface="Britannic Bold" panose="020B0903060703020204" pitchFamily="34" charset="77"/>
                    </a:rPr>
                    <a:t>T</a:t>
                  </a:r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A6860739-1D05-E676-C771-4AF860F1FC14}"/>
                    </a:ext>
                  </a:extLst>
                </p:cNvPr>
                <p:cNvSpPr txBox="1"/>
                <p:nvPr/>
              </p:nvSpPr>
              <p:spPr>
                <a:xfrm>
                  <a:off x="4536688" y="2714359"/>
                  <a:ext cx="320088" cy="29179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chemeClr val="bg1"/>
                      </a:solidFill>
                      <a:latin typeface="Britannic Bold" panose="020B0903060703020204" pitchFamily="34" charset="77"/>
                    </a:rPr>
                    <a:t>R</a:t>
                  </a:r>
                </a:p>
              </p:txBody>
            </p:sp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E3B87B61-88B9-5C9A-46E8-3D681EE78351}"/>
                    </a:ext>
                  </a:extLst>
                </p:cNvPr>
                <p:cNvSpPr txBox="1"/>
                <p:nvPr/>
              </p:nvSpPr>
              <p:spPr>
                <a:xfrm>
                  <a:off x="6458446" y="2721543"/>
                  <a:ext cx="320988" cy="29179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chemeClr val="bg1"/>
                      </a:solidFill>
                      <a:latin typeface="Britannic Bold" panose="020B0903060703020204" pitchFamily="34" charset="77"/>
                    </a:rPr>
                    <a:t>N</a:t>
                  </a:r>
                </a:p>
              </p:txBody>
            </p:sp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0A0B05C7-10E3-BDF6-9D91-1B76DE3CD524}"/>
                    </a:ext>
                  </a:extLst>
                </p:cNvPr>
                <p:cNvSpPr txBox="1"/>
                <p:nvPr/>
              </p:nvSpPr>
              <p:spPr>
                <a:xfrm flipH="1">
                  <a:off x="5104126" y="2721543"/>
                  <a:ext cx="448530" cy="29179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chemeClr val="bg1"/>
                      </a:solidFill>
                      <a:latin typeface="Britannic Bold" panose="020B0903060703020204" pitchFamily="34" charset="77"/>
                    </a:rPr>
                    <a:t>O</a:t>
                  </a:r>
                </a:p>
              </p:txBody>
            </p:sp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2652056A-CB3A-2062-2920-9D9C44A878C9}"/>
                    </a:ext>
                  </a:extLst>
                </p:cNvPr>
                <p:cNvSpPr txBox="1"/>
                <p:nvPr/>
              </p:nvSpPr>
              <p:spPr>
                <a:xfrm flipH="1">
                  <a:off x="5756971" y="2714359"/>
                  <a:ext cx="448530" cy="29179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chemeClr val="bg1"/>
                      </a:solidFill>
                      <a:latin typeface="Britannic Bold" panose="020B0903060703020204" pitchFamily="34" charset="77"/>
                    </a:rPr>
                    <a:t>O</a:t>
                  </a:r>
                </a:p>
              </p:txBody>
            </p:sp>
          </p:grp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E72564D-F3FD-756C-BB08-565F9D910CBB}"/>
                </a:ext>
              </a:extLst>
            </p:cNvPr>
            <p:cNvSpPr txBox="1"/>
            <p:nvPr/>
          </p:nvSpPr>
          <p:spPr>
            <a:xfrm>
              <a:off x="6826901" y="5682540"/>
              <a:ext cx="463385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>
                  <a:solidFill>
                    <a:srgbClr val="FFC000"/>
                  </a:solidFill>
                </a:rPr>
                <a:t>The brightest jewel in the Ayrshire crown</a:t>
              </a:r>
            </a:p>
          </p:txBody>
        </p:sp>
      </p:grpSp>
      <p:pic>
        <p:nvPicPr>
          <p:cNvPr id="48" name="Picture 47" descr="A gold laurel wreath with text&#10;&#10;Description automatically generated">
            <a:extLst>
              <a:ext uri="{FF2B5EF4-FFF2-40B4-BE49-F238E27FC236}">
                <a16:creationId xmlns:a16="http://schemas.microsoft.com/office/drawing/2014/main" id="{5FDBC35A-002D-0D5A-8F18-D73B60ACFC7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00398" y="4043169"/>
            <a:ext cx="1142895" cy="857172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E2774CB3-1C5A-3BD6-EED4-1C665253D49D}"/>
              </a:ext>
            </a:extLst>
          </p:cNvPr>
          <p:cNvGrpSpPr/>
          <p:nvPr/>
        </p:nvGrpSpPr>
        <p:grpSpPr>
          <a:xfrm>
            <a:off x="-777560" y="1986951"/>
            <a:ext cx="4365171" cy="2003408"/>
            <a:chOff x="5971582" y="1986951"/>
            <a:chExt cx="4365171" cy="2003408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A91DD7A4-8A7B-5A2E-8A92-DC33F31C966D}"/>
                </a:ext>
              </a:extLst>
            </p:cNvPr>
            <p:cNvSpPr/>
            <p:nvPr/>
          </p:nvSpPr>
          <p:spPr>
            <a:xfrm>
              <a:off x="7133660" y="1986951"/>
              <a:ext cx="2070426" cy="200340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  <a:alpha val="2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171771B-4442-5EDD-BB07-43B30D658FFD}"/>
                </a:ext>
              </a:extLst>
            </p:cNvPr>
            <p:cNvSpPr txBox="1"/>
            <p:nvPr/>
          </p:nvSpPr>
          <p:spPr>
            <a:xfrm>
              <a:off x="5971582" y="2294266"/>
              <a:ext cx="4365171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Copperplate Gothic Bold" panose="020E0705020206020404" pitchFamily="34" charset="77"/>
                </a:rPr>
                <a:t>Vision </a:t>
              </a:r>
            </a:p>
            <a:p>
              <a:pPr algn="ctr"/>
              <a:r>
                <a:rPr lang="en-US" sz="3600" b="1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Copperplate Gothic Bold" panose="020E0705020206020404" pitchFamily="34" charset="77"/>
                </a:rPr>
                <a:t>Troon</a:t>
              </a:r>
              <a:endParaRPr lang="en-US" sz="3600" b="1" dirty="0">
                <a:solidFill>
                  <a:schemeClr val="bg1"/>
                </a:solidFill>
                <a:latin typeface="Copperplate Gothic Bold" panose="020E0705020206020404" pitchFamily="34" charset="77"/>
              </a:endParaRPr>
            </a:p>
            <a:p>
              <a:pPr algn="ctr"/>
              <a:r>
                <a:rPr lang="en-US" sz="3600" b="1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Copperplate Gothic Bold" panose="020E0705020206020404" pitchFamily="34" charset="77"/>
                </a:rPr>
                <a:t>2030</a:t>
              </a:r>
              <a:endPara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pperplate Gothic Bold" panose="020E0705020206020404" pitchFamily="34" charset="77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12E3948-94D9-4043-CBDE-A28A136F1FEF}"/>
              </a:ext>
            </a:extLst>
          </p:cNvPr>
          <p:cNvSpPr txBox="1"/>
          <p:nvPr/>
        </p:nvSpPr>
        <p:spPr>
          <a:xfrm>
            <a:off x="986759" y="4592564"/>
            <a:ext cx="8659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July 2024</a:t>
            </a:r>
          </a:p>
        </p:txBody>
      </p:sp>
    </p:spTree>
    <p:extLst>
      <p:ext uri="{BB962C8B-B14F-4D97-AF65-F5344CB8AC3E}">
        <p14:creationId xmlns:p14="http://schemas.microsoft.com/office/powerpoint/2010/main" val="33509448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view of a body of water and mountains&#10;&#10;Description automatically generated">
            <a:extLst>
              <a:ext uri="{FF2B5EF4-FFF2-40B4-BE49-F238E27FC236}">
                <a16:creationId xmlns:a16="http://schemas.microsoft.com/office/drawing/2014/main" id="{3C892F56-F952-D679-785E-6AFCB777E0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78" r="-1" b="-1"/>
          <a:stretch/>
        </p:blipFill>
        <p:spPr>
          <a:xfrm>
            <a:off x="-10230" y="-16957"/>
            <a:ext cx="12188952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1AD80F8-84C8-DBF1-15F5-9407BD9FA75C}"/>
              </a:ext>
            </a:extLst>
          </p:cNvPr>
          <p:cNvGrpSpPr/>
          <p:nvPr/>
        </p:nvGrpSpPr>
        <p:grpSpPr>
          <a:xfrm>
            <a:off x="1" y="6841"/>
            <a:ext cx="12191999" cy="5227728"/>
            <a:chOff x="1" y="6841"/>
            <a:chExt cx="12191999" cy="5227728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9187379-602C-0000-91E7-63542EB0F24B}"/>
                </a:ext>
              </a:extLst>
            </p:cNvPr>
            <p:cNvSpPr txBox="1"/>
            <p:nvPr/>
          </p:nvSpPr>
          <p:spPr>
            <a:xfrm rot="20640000">
              <a:off x="7321430" y="1795344"/>
              <a:ext cx="26546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Troon Community Council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3F8D203-76C1-25DD-7EF7-DE4D56723A24}"/>
                </a:ext>
              </a:extLst>
            </p:cNvPr>
            <p:cNvSpPr txBox="1"/>
            <p:nvPr/>
          </p:nvSpPr>
          <p:spPr>
            <a:xfrm rot="20100000">
              <a:off x="7011106" y="1255271"/>
              <a:ext cx="2607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Troon Development Trust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98D0088-D828-5C82-4C1F-C129E543879D}"/>
                </a:ext>
              </a:extLst>
            </p:cNvPr>
            <p:cNvSpPr txBox="1"/>
            <p:nvPr/>
          </p:nvSpPr>
          <p:spPr>
            <a:xfrm>
              <a:off x="7435667" y="2545723"/>
              <a:ext cx="20942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Troon Youth Council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F7769CB-21AE-B544-A1F9-FC9EC6DA95E9}"/>
                </a:ext>
              </a:extLst>
            </p:cNvPr>
            <p:cNvSpPr txBox="1"/>
            <p:nvPr/>
          </p:nvSpPr>
          <p:spPr>
            <a:xfrm rot="600000">
              <a:off x="7417597" y="3171835"/>
              <a:ext cx="25850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Troon Business Networks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D926412-F70A-64E2-31BF-9AAAE6670207}"/>
                </a:ext>
              </a:extLst>
            </p:cNvPr>
            <p:cNvSpPr txBox="1"/>
            <p:nvPr/>
          </p:nvSpPr>
          <p:spPr>
            <a:xfrm rot="1200000">
              <a:off x="7233096" y="3790314"/>
              <a:ext cx="2946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Troon Residents Associations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57422E0-E1BD-A283-FBD8-D6513838F207}"/>
                </a:ext>
              </a:extLst>
            </p:cNvPr>
            <p:cNvSpPr txBox="1"/>
            <p:nvPr/>
          </p:nvSpPr>
          <p:spPr>
            <a:xfrm>
              <a:off x="2678663" y="4865237"/>
              <a:ext cx="70918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Community Groups, Associations, Clubs, Charities, Churches, Volunteers 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C8429D1-13F7-CFBC-5D65-31A11470509B}"/>
                </a:ext>
              </a:extLst>
            </p:cNvPr>
            <p:cNvSpPr txBox="1"/>
            <p:nvPr/>
          </p:nvSpPr>
          <p:spPr>
            <a:xfrm>
              <a:off x="1928839" y="2595416"/>
              <a:ext cx="26942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SAC Thriving Communities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D5F3C30-C955-9102-04DB-131839E381EC}"/>
                </a:ext>
              </a:extLst>
            </p:cNvPr>
            <p:cNvSpPr txBox="1"/>
            <p:nvPr/>
          </p:nvSpPr>
          <p:spPr>
            <a:xfrm rot="21000000">
              <a:off x="2437834" y="3110642"/>
              <a:ext cx="22234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SAC Ward Councillors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4644501-5BAC-D71B-DDAA-4E0295B8D853}"/>
                </a:ext>
              </a:extLst>
            </p:cNvPr>
            <p:cNvSpPr txBox="1"/>
            <p:nvPr/>
          </p:nvSpPr>
          <p:spPr>
            <a:xfrm rot="960000">
              <a:off x="1827196" y="1844397"/>
              <a:ext cx="28596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SAC Economic Development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8E81D5B-CF97-A4EE-A40D-C0F2DE8E4A07}"/>
                </a:ext>
              </a:extLst>
            </p:cNvPr>
            <p:cNvSpPr txBox="1"/>
            <p:nvPr/>
          </p:nvSpPr>
          <p:spPr>
            <a:xfrm rot="20400000">
              <a:off x="2486868" y="3672337"/>
              <a:ext cx="2457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3</a:t>
              </a:r>
              <a:r>
                <a:rPr lang="en-US" b="1" baseline="30000" dirty="0">
                  <a:solidFill>
                    <a:schemeClr val="bg1"/>
                  </a:solidFill>
                </a:rPr>
                <a:t>rd</a:t>
              </a:r>
              <a:r>
                <a:rPr lang="en-US" b="1" dirty="0">
                  <a:solidFill>
                    <a:schemeClr val="bg1"/>
                  </a:solidFill>
                </a:rPr>
                <a:t> Sector Organisations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1F27E183-9AD2-BEE1-8A0D-6AD1C5FFD73E}"/>
                </a:ext>
              </a:extLst>
            </p:cNvPr>
            <p:cNvSpPr/>
            <p:nvPr/>
          </p:nvSpPr>
          <p:spPr>
            <a:xfrm>
              <a:off x="5038669" y="1854474"/>
              <a:ext cx="2070426" cy="200340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  <a:alpha val="2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06C67AD-B27F-0AC3-6F60-FE7ECA4703B5}"/>
                </a:ext>
              </a:extLst>
            </p:cNvPr>
            <p:cNvSpPr/>
            <p:nvPr/>
          </p:nvSpPr>
          <p:spPr>
            <a:xfrm rot="21420000">
              <a:off x="4912113" y="1760661"/>
              <a:ext cx="2320236" cy="209422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10056604"/>
                </a:avLst>
              </a:prstTxWarp>
              <a:spAutoFit/>
            </a:bodyPr>
            <a:lstStyle/>
            <a:p>
              <a:pPr algn="ctr"/>
              <a:r>
                <a:rPr lang="en-GB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 </a:t>
              </a:r>
              <a:r>
                <a:rPr lang="en-GB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Connecting – Collaborating - Creating</a:t>
              </a:r>
              <a:endParaRPr lang="en-GB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07BC3F1E-401D-355A-FC57-2D27340BDCA5}"/>
                </a:ext>
              </a:extLst>
            </p:cNvPr>
            <p:cNvSpPr/>
            <p:nvPr/>
          </p:nvSpPr>
          <p:spPr>
            <a:xfrm rot="21540000">
              <a:off x="5185176" y="2922088"/>
              <a:ext cx="1819035" cy="111113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prstTxWarp prst="textArchDown">
                <a:avLst>
                  <a:gd name="adj" fmla="val 20552788"/>
                </a:avLst>
              </a:prstTxWarp>
              <a:spAutoFit/>
            </a:bodyPr>
            <a:lstStyle/>
            <a:p>
              <a:pPr algn="ctr"/>
              <a:r>
                <a:rPr lang="en-GB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Powerful Partnerships</a:t>
              </a:r>
              <a:endParaRPr lang="en-GB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CA76A34-5F59-E28E-1DEE-16585D4B00A8}"/>
                </a:ext>
              </a:extLst>
            </p:cNvPr>
            <p:cNvSpPr txBox="1"/>
            <p:nvPr/>
          </p:nvSpPr>
          <p:spPr>
            <a:xfrm rot="1500000">
              <a:off x="2672416" y="1373032"/>
              <a:ext cx="20242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SAC Thriving Places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0BE2006-D1C0-728D-E283-324345EBECBD}"/>
                </a:ext>
              </a:extLst>
            </p:cNvPr>
            <p:cNvSpPr txBox="1"/>
            <p:nvPr/>
          </p:nvSpPr>
          <p:spPr>
            <a:xfrm>
              <a:off x="1" y="6841"/>
              <a:ext cx="121919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Copperplate Gothic Bold" panose="020E0705020206020404" pitchFamily="34" charset="77"/>
                  <a:cs typeface="Arial" panose="020B0604020202020204" pitchFamily="34" charset="0"/>
                </a:rPr>
                <a:t>making a great place even better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904D94C-829F-E327-7A96-D2CB91F585D8}"/>
                </a:ext>
              </a:extLst>
            </p:cNvPr>
            <p:cNvSpPr txBox="1"/>
            <p:nvPr/>
          </p:nvSpPr>
          <p:spPr>
            <a:xfrm>
              <a:off x="4981922" y="2338886"/>
              <a:ext cx="2206660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Copperplate" panose="02000504000000020004" pitchFamily="2" charset="77"/>
                  <a:cs typeface="Arial" panose="020B0604020202020204" pitchFamily="34" charset="0"/>
                </a:rPr>
                <a:t>Working</a:t>
              </a:r>
            </a:p>
            <a:p>
              <a:pPr algn="ctr"/>
              <a:r>
                <a:rPr lang="en-US" sz="2800" b="1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Copperplate" panose="02000504000000020004" pitchFamily="2" charset="77"/>
                  <a:cs typeface="Arial" panose="020B0604020202020204" pitchFamily="34" charset="0"/>
                </a:rPr>
                <a:t>together </a:t>
              </a:r>
              <a:endParaRPr lang="en-US" sz="2800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B8F7D41-3246-3F07-321D-998B923AEE05}"/>
              </a:ext>
            </a:extLst>
          </p:cNvPr>
          <p:cNvGrpSpPr/>
          <p:nvPr/>
        </p:nvGrpSpPr>
        <p:grpSpPr>
          <a:xfrm>
            <a:off x="3065854" y="5400560"/>
            <a:ext cx="6012753" cy="1123631"/>
            <a:chOff x="3065854" y="5400560"/>
            <a:chExt cx="6012753" cy="112363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6F82EAE-9271-7A6E-B7A8-B32893C25762}"/>
                </a:ext>
              </a:extLst>
            </p:cNvPr>
            <p:cNvSpPr txBox="1"/>
            <p:nvPr/>
          </p:nvSpPr>
          <p:spPr>
            <a:xfrm>
              <a:off x="3065854" y="5400560"/>
              <a:ext cx="60127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Copperplate Gothic Bold" panose="020E0705020206020404" pitchFamily="34" charset="77"/>
                </a:rPr>
                <a:t>5 key themes </a:t>
              </a:r>
              <a:endPara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pperplate Gothic Bold" panose="020E0705020206020404" pitchFamily="34" charset="77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C95BBA4-12CB-3E1C-A68A-D3BB4CEC602E}"/>
                </a:ext>
              </a:extLst>
            </p:cNvPr>
            <p:cNvSpPr txBox="1"/>
            <p:nvPr/>
          </p:nvSpPr>
          <p:spPr>
            <a:xfrm>
              <a:off x="4751269" y="6185637"/>
              <a:ext cx="25342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Copperplate Gothic Bold" panose="020E0705020206020404" pitchFamily="34" charset="77"/>
                </a:rPr>
                <a:t>Vision </a:t>
              </a:r>
              <a:r>
                <a:rPr lang="en-US" sz="1600" b="1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Copperplate Gothic Bold" panose="020E0705020206020404" pitchFamily="34" charset="77"/>
                </a:rPr>
                <a:t>Troon</a:t>
              </a:r>
              <a:r>
                <a:rPr lang="en-US" sz="1600" b="1" dirty="0">
                  <a:solidFill>
                    <a:schemeClr val="bg1"/>
                  </a:solidFill>
                  <a:latin typeface="Copperplate Gothic Bold" panose="020E0705020206020404" pitchFamily="34" charset="77"/>
                </a:rPr>
                <a:t> </a:t>
              </a:r>
              <a:r>
                <a:rPr lang="en-US" sz="1600" b="1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Copperplate Gothic Bold" panose="020E0705020206020404" pitchFamily="34" charset="77"/>
                </a:rPr>
                <a:t>2030</a:t>
              </a:r>
              <a:endParaRPr 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pperplate Gothic Bold" panose="020E0705020206020404" pitchFamily="34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21362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296B72-2454-D335-3F21-E158763628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76C9427-C1E0-B016-886B-437BF4CECC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4A67057-FA36-071F-01C7-5239B0D3E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8AE4ACA-414B-CB91-51F9-651E24C6A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ED8460E-908B-62D2-67A7-E638A78B05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89DBE27-8912-246C-4A25-892C53C130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9AA1CEE-CAE2-83F6-EC40-0C819F9AFD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BE57A10-EE9E-6603-92BA-E5A105B38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B8BFF5-E463-B56E-88FF-4A792729C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C8C13663-8A42-D847-8104-41DB15FABE8D}" type="slidenum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6</a:t>
            </a:fld>
            <a:endParaRPr lang="en-US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9045EFA-B608-0A65-6C1D-738B134BD8B4}"/>
              </a:ext>
            </a:extLst>
          </p:cNvPr>
          <p:cNvSpPr txBox="1"/>
          <p:nvPr/>
        </p:nvSpPr>
        <p:spPr>
          <a:xfrm>
            <a:off x="4103649" y="32435"/>
            <a:ext cx="8026426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The people of Troon identified 5 key themes towards creating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a more vibrant and thriving town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4F5E26B-15B1-E68C-34B6-9E9D1BCAC43F}"/>
              </a:ext>
            </a:extLst>
          </p:cNvPr>
          <p:cNvGrpSpPr/>
          <p:nvPr/>
        </p:nvGrpSpPr>
        <p:grpSpPr>
          <a:xfrm>
            <a:off x="-777560" y="1986951"/>
            <a:ext cx="4365171" cy="2003408"/>
            <a:chOff x="5971582" y="1986951"/>
            <a:chExt cx="4365171" cy="2003408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2930EFF-A892-0F3B-A434-A9ABD00E4F74}"/>
                </a:ext>
              </a:extLst>
            </p:cNvPr>
            <p:cNvSpPr/>
            <p:nvPr/>
          </p:nvSpPr>
          <p:spPr>
            <a:xfrm>
              <a:off x="7133660" y="1986951"/>
              <a:ext cx="2070426" cy="200340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  <a:alpha val="2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A256C05-3665-CCBE-741C-19C6061AD2A5}"/>
                </a:ext>
              </a:extLst>
            </p:cNvPr>
            <p:cNvSpPr txBox="1"/>
            <p:nvPr/>
          </p:nvSpPr>
          <p:spPr>
            <a:xfrm>
              <a:off x="5971582" y="2294266"/>
              <a:ext cx="4365171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Copperplate Gothic Bold" panose="020E0705020206020404" pitchFamily="34" charset="77"/>
                </a:rPr>
                <a:t>Vision </a:t>
              </a:r>
            </a:p>
            <a:p>
              <a:pPr algn="ctr"/>
              <a:r>
                <a:rPr lang="en-US" sz="3600" b="1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Copperplate Gothic Bold" panose="020E0705020206020404" pitchFamily="34" charset="77"/>
                </a:rPr>
                <a:t>Troon</a:t>
              </a:r>
              <a:endParaRPr lang="en-US" sz="3600" b="1" dirty="0">
                <a:solidFill>
                  <a:schemeClr val="bg1"/>
                </a:solidFill>
                <a:latin typeface="Copperplate Gothic Bold" panose="020E0705020206020404" pitchFamily="34" charset="77"/>
              </a:endParaRPr>
            </a:p>
            <a:p>
              <a:pPr algn="ctr"/>
              <a:r>
                <a:rPr lang="en-US" sz="3600" b="1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Copperplate Gothic Bold" panose="020E0705020206020404" pitchFamily="34" charset="77"/>
                </a:rPr>
                <a:t>2030</a:t>
              </a:r>
              <a:endPara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pperplate Gothic Bold" panose="020E0705020206020404" pitchFamily="34" charset="77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D0E376B-6AB3-A541-7162-0CDE59E39EDB}"/>
              </a:ext>
            </a:extLst>
          </p:cNvPr>
          <p:cNvSpPr txBox="1"/>
          <p:nvPr/>
        </p:nvSpPr>
        <p:spPr>
          <a:xfrm>
            <a:off x="4068648" y="722792"/>
            <a:ext cx="8092249" cy="609397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u="sng" dirty="0">
                <a:solidFill>
                  <a:srgbClr val="C00000"/>
                </a:solidFill>
                <a:latin typeface="Copperplate Gothic Bold" panose="020E0705020206020404" pitchFamily="34" charset="77"/>
              </a:rPr>
              <a:t>Theme 1: Town &amp; Seafront enhancement and local economy development</a:t>
            </a:r>
          </a:p>
          <a:p>
            <a:endParaRPr lang="en-US" sz="1100" b="1" dirty="0">
              <a:solidFill>
                <a:srgbClr val="C00000"/>
              </a:solidFill>
              <a:latin typeface="Copperplate Gothic Bold" panose="020E0705020206020404" pitchFamily="34" charset="77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="1" dirty="0">
                <a:latin typeface="Copperplate Gothic Bold" panose="020E0705020206020404" pitchFamily="34" charset="77"/>
              </a:rPr>
              <a:t>Town regeneration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="1" dirty="0">
                <a:latin typeface="Copperplate Gothic Bold" panose="020E0705020206020404" pitchFamily="34" charset="77"/>
              </a:rPr>
              <a:t>Seafront transformation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="1" dirty="0">
                <a:latin typeface="Copperplate Gothic Bold" panose="020E0705020206020404" pitchFamily="34" charset="77"/>
              </a:rPr>
              <a:t>Encouraging more visitors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="1" dirty="0">
                <a:latin typeface="Copperplate Gothic Bold" panose="020E0705020206020404" pitchFamily="34" charset="77"/>
              </a:rPr>
              <a:t>creating an arts, culture &amp; heritage  community, facilities, events &amp; landscape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="1" dirty="0">
                <a:latin typeface="Copperplate Gothic Bold" panose="020E0705020206020404" pitchFamily="34" charset="77"/>
              </a:rPr>
              <a:t>Developing business networks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="1" dirty="0">
                <a:latin typeface="Copperplate Gothic Bold" panose="020E0705020206020404" pitchFamily="34" charset="77"/>
              </a:rPr>
              <a:t>Promoting local businesses </a:t>
            </a:r>
          </a:p>
          <a:p>
            <a:endParaRPr lang="en-US" sz="1100" b="1" dirty="0">
              <a:solidFill>
                <a:schemeClr val="accent6">
                  <a:lumMod val="50000"/>
                </a:schemeClr>
              </a:solidFill>
              <a:latin typeface="Copperplate Gothic Bold" panose="020E0705020206020404" pitchFamily="34" charset="77"/>
            </a:endParaRPr>
          </a:p>
          <a:p>
            <a:r>
              <a:rPr lang="en-US" sz="1400" b="1" u="sng" dirty="0">
                <a:solidFill>
                  <a:srgbClr val="C00000"/>
                </a:solidFill>
                <a:latin typeface="Copperplate Gothic Bold" panose="020E0705020206020404" pitchFamily="34" charset="77"/>
              </a:rPr>
              <a:t>Theme 2 : Infrastructure &amp; services</a:t>
            </a:r>
          </a:p>
          <a:p>
            <a:r>
              <a:rPr lang="en-US" sz="1100" b="1" dirty="0">
                <a:solidFill>
                  <a:schemeClr val="accent6">
                    <a:lumMod val="50000"/>
                  </a:schemeClr>
                </a:solidFill>
                <a:latin typeface="Copperplate Gothic Bold" panose="020E0705020206020404" pitchFamily="34" charset="77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="1" dirty="0">
                <a:latin typeface="Copperplate Gothic Bold" panose="020E0705020206020404" pitchFamily="34" charset="77"/>
              </a:rPr>
              <a:t>Improved traffic management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="1" dirty="0">
                <a:latin typeface="Copperplate Gothic Bold" panose="020E0705020206020404" pitchFamily="34" charset="77"/>
              </a:rPr>
              <a:t>Improved active travel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="1" dirty="0">
                <a:latin typeface="Copperplate Gothic Bold" panose="020E0705020206020404" pitchFamily="34" charset="77"/>
              </a:rPr>
              <a:t>Improved access to towns &amp; services</a:t>
            </a:r>
          </a:p>
          <a:p>
            <a:endParaRPr lang="en-US" sz="1200" b="1" dirty="0">
              <a:solidFill>
                <a:schemeClr val="accent6">
                  <a:lumMod val="50000"/>
                </a:schemeClr>
              </a:solidFill>
              <a:latin typeface="Copperplate Gothic Bold" panose="020E0705020206020404" pitchFamily="34" charset="77"/>
            </a:endParaRPr>
          </a:p>
          <a:p>
            <a:r>
              <a:rPr lang="en-US" sz="1400" b="1" u="sng" dirty="0">
                <a:solidFill>
                  <a:srgbClr val="C00000"/>
                </a:solidFill>
                <a:latin typeface="Copperplate Gothic Bold" panose="020E0705020206020404" pitchFamily="34" charset="77"/>
              </a:rPr>
              <a:t>Theme 3: Recreation &amp; culture</a:t>
            </a:r>
          </a:p>
          <a:p>
            <a:endParaRPr lang="en-US" sz="1100" b="1" dirty="0">
              <a:solidFill>
                <a:schemeClr val="accent6">
                  <a:lumMod val="50000"/>
                </a:schemeClr>
              </a:solidFill>
              <a:latin typeface="Copperplate Gothic Bold" panose="020E0705020206020404" pitchFamily="34" charset="77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="1" dirty="0">
                <a:latin typeface="Copperplate Gothic Bold" panose="020E0705020206020404" pitchFamily="34" charset="77"/>
              </a:rPr>
              <a:t>Enhanced Sporting activities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="1" dirty="0">
                <a:latin typeface="Copperplate Gothic Bold" panose="020E0705020206020404" pitchFamily="34" charset="77"/>
              </a:rPr>
              <a:t>Interesting &amp; engaging young person events &amp; activities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="1" dirty="0">
                <a:latin typeface="Copperplate Gothic Bold" panose="020E0705020206020404" pitchFamily="34" charset="77"/>
              </a:rPr>
              <a:t>Promoting improved health &amp; wellbeing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="1" dirty="0">
                <a:latin typeface="Copperplate Gothic Bold" panose="020E0705020206020404" pitchFamily="34" charset="77"/>
              </a:rPr>
              <a:t>Establishing &amp; promoting new events dedicated to arts &amp; culture</a:t>
            </a:r>
          </a:p>
          <a:p>
            <a:endParaRPr lang="en-US" sz="1100" b="1" dirty="0">
              <a:solidFill>
                <a:srgbClr val="C00000"/>
              </a:solidFill>
              <a:latin typeface="Copperplate Gothic Bold" panose="020E0705020206020404" pitchFamily="34" charset="77"/>
            </a:endParaRPr>
          </a:p>
          <a:p>
            <a:r>
              <a:rPr lang="en-US" sz="1400" b="1" u="sng" dirty="0">
                <a:solidFill>
                  <a:srgbClr val="C00000"/>
                </a:solidFill>
                <a:latin typeface="Copperplate Gothic Bold" panose="020E0705020206020404" pitchFamily="34" charset="77"/>
              </a:rPr>
              <a:t>Theme 4: Environment &amp; heritage</a:t>
            </a:r>
          </a:p>
          <a:p>
            <a:endParaRPr lang="en-US" sz="1100" b="1" dirty="0">
              <a:solidFill>
                <a:srgbClr val="C00000"/>
              </a:solidFill>
              <a:latin typeface="Copperplate Gothic Bold" panose="020E0705020206020404" pitchFamily="34" charset="77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="1" dirty="0">
                <a:latin typeface="Copperplate Gothic Bold" panose="020E0705020206020404" pitchFamily="34" charset="77"/>
              </a:rPr>
              <a:t>Improved environmental sustainability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="1" dirty="0">
                <a:latin typeface="Copperplate Gothic Bold" panose="020E0705020206020404" pitchFamily="34" charset="77"/>
              </a:rPr>
              <a:t>Developing woodlands and walks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="1" dirty="0">
                <a:latin typeface="Copperplate Gothic Bold" panose="020E0705020206020404" pitchFamily="34" charset="77"/>
              </a:rPr>
              <a:t>Promoting, appreciating &amp; celebrating the town’s rich heritage &amp; history</a:t>
            </a:r>
          </a:p>
          <a:p>
            <a:endParaRPr lang="en-US" sz="1100" b="1" dirty="0">
              <a:solidFill>
                <a:schemeClr val="accent6">
                  <a:lumMod val="50000"/>
                </a:schemeClr>
              </a:solidFill>
              <a:latin typeface="Copperplate Gothic Bold" panose="020E0705020206020404" pitchFamily="34" charset="77"/>
            </a:endParaRPr>
          </a:p>
          <a:p>
            <a:r>
              <a:rPr lang="en-US" sz="1400" b="1" u="sng" dirty="0">
                <a:solidFill>
                  <a:srgbClr val="C00000"/>
                </a:solidFill>
                <a:latin typeface="Copperplate Gothic Bold" panose="020E0705020206020404" pitchFamily="34" charset="77"/>
              </a:rPr>
              <a:t>Theme 5: Youth Community</a:t>
            </a:r>
          </a:p>
          <a:p>
            <a:endParaRPr lang="en-US" sz="1100" b="1" dirty="0">
              <a:solidFill>
                <a:schemeClr val="accent6">
                  <a:lumMod val="50000"/>
                </a:schemeClr>
              </a:solidFill>
              <a:latin typeface="Copperplate Gothic Bold" panose="020E0705020206020404" pitchFamily="34" charset="77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="1" dirty="0">
                <a:latin typeface="Copperplate Gothic Bold" panose="020E0705020206020404" pitchFamily="34" charset="77"/>
              </a:rPr>
              <a:t>Developing youth focused initiatives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="1" dirty="0">
                <a:latin typeface="Copperplate Gothic Bold" panose="020E0705020206020404" pitchFamily="34" charset="77"/>
              </a:rPr>
              <a:t>Developing neighbourhood networks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="1" dirty="0">
                <a:latin typeface="Copperplate Gothic Bold" panose="020E0705020206020404" pitchFamily="34" charset="77"/>
              </a:rPr>
              <a:t>Enabling the voice of the younger community to be heard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100" b="1" dirty="0">
              <a:solidFill>
                <a:schemeClr val="tx1">
                  <a:lumMod val="95000"/>
                  <a:lumOff val="5000"/>
                </a:schemeClr>
              </a:solidFill>
              <a:latin typeface="Copperplate Gothic Bold" panose="020E0705020206020404" pitchFamily="34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2513DB-1E1A-D3BA-D580-510A223C0907}"/>
              </a:ext>
            </a:extLst>
          </p:cNvPr>
          <p:cNvSpPr txBox="1"/>
          <p:nvPr/>
        </p:nvSpPr>
        <p:spPr>
          <a:xfrm>
            <a:off x="1015469" y="4535411"/>
            <a:ext cx="8659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July 2024</a:t>
            </a:r>
          </a:p>
        </p:txBody>
      </p:sp>
    </p:spTree>
    <p:extLst>
      <p:ext uri="{BB962C8B-B14F-4D97-AF65-F5344CB8AC3E}">
        <p14:creationId xmlns:p14="http://schemas.microsoft.com/office/powerpoint/2010/main" val="32552381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73B03-60CD-5719-54FD-3F079270D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13663-8A42-D847-8104-41DB15FABE8D}" type="slidenum">
              <a:rPr lang="en-US" smtClean="0"/>
              <a:t>7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062E3D-1261-6084-BACD-1E0FB673B57D}"/>
              </a:ext>
            </a:extLst>
          </p:cNvPr>
          <p:cNvSpPr txBox="1"/>
          <p:nvPr/>
        </p:nvSpPr>
        <p:spPr>
          <a:xfrm>
            <a:off x="178085" y="147373"/>
            <a:ext cx="11835829" cy="73866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pperplate Gothic Bold" panose="020E0705020206020404" pitchFamily="34" charset="77"/>
              </a:rPr>
              <a:t>VISION TROON - 2030 GOAL</a:t>
            </a:r>
          </a:p>
          <a:p>
            <a:pPr algn="ctr"/>
            <a:endParaRPr lang="en-US" sz="1400" b="1" dirty="0">
              <a:solidFill>
                <a:schemeClr val="accent4">
                  <a:lumMod val="60000"/>
                  <a:lumOff val="40000"/>
                </a:schemeClr>
              </a:solidFill>
              <a:latin typeface="Copperplate Gothic Bold" panose="020E0705020206020404" pitchFamily="34" charset="77"/>
            </a:endParaRPr>
          </a:p>
          <a:p>
            <a:pPr algn="ctr"/>
            <a:r>
              <a:rPr lang="en-US" sz="1400" b="1" dirty="0">
                <a:solidFill>
                  <a:schemeClr val="bg1"/>
                </a:solidFill>
                <a:latin typeface="Copperplate Gothic Bold" panose="020E0705020206020404" pitchFamily="34" charset="77"/>
              </a:rPr>
              <a:t>Troon has a vibrant, colourful, creative town centre and seafront with thriving businesses and events</a:t>
            </a:r>
            <a:endParaRPr lang="en-US" sz="1100" b="1" dirty="0">
              <a:solidFill>
                <a:schemeClr val="bg1"/>
              </a:solidFill>
              <a:latin typeface="Copperplate Gothic Bold" panose="020E0705020206020404" pitchFamily="34" charset="77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26A0381-BE1F-0B70-EE18-55796AE053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9027297"/>
              </p:ext>
            </p:extLst>
          </p:nvPr>
        </p:nvGraphicFramePr>
        <p:xfrm>
          <a:off x="7369992" y="2112732"/>
          <a:ext cx="4643408" cy="3708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63344">
                  <a:extLst>
                    <a:ext uri="{9D8B030D-6E8A-4147-A177-3AD203B41FA5}">
                      <a16:colId xmlns:a16="http://schemas.microsoft.com/office/drawing/2014/main" val="704870815"/>
                    </a:ext>
                  </a:extLst>
                </a:gridCol>
                <a:gridCol w="663344">
                  <a:extLst>
                    <a:ext uri="{9D8B030D-6E8A-4147-A177-3AD203B41FA5}">
                      <a16:colId xmlns:a16="http://schemas.microsoft.com/office/drawing/2014/main" val="4235582933"/>
                    </a:ext>
                  </a:extLst>
                </a:gridCol>
                <a:gridCol w="663344">
                  <a:extLst>
                    <a:ext uri="{9D8B030D-6E8A-4147-A177-3AD203B41FA5}">
                      <a16:colId xmlns:a16="http://schemas.microsoft.com/office/drawing/2014/main" val="2024957293"/>
                    </a:ext>
                  </a:extLst>
                </a:gridCol>
                <a:gridCol w="663344">
                  <a:extLst>
                    <a:ext uri="{9D8B030D-6E8A-4147-A177-3AD203B41FA5}">
                      <a16:colId xmlns:a16="http://schemas.microsoft.com/office/drawing/2014/main" val="3434716151"/>
                    </a:ext>
                  </a:extLst>
                </a:gridCol>
                <a:gridCol w="663344">
                  <a:extLst>
                    <a:ext uri="{9D8B030D-6E8A-4147-A177-3AD203B41FA5}">
                      <a16:colId xmlns:a16="http://schemas.microsoft.com/office/drawing/2014/main" val="188161754"/>
                    </a:ext>
                  </a:extLst>
                </a:gridCol>
                <a:gridCol w="663344">
                  <a:extLst>
                    <a:ext uri="{9D8B030D-6E8A-4147-A177-3AD203B41FA5}">
                      <a16:colId xmlns:a16="http://schemas.microsoft.com/office/drawing/2014/main" val="13968753"/>
                    </a:ext>
                  </a:extLst>
                </a:gridCol>
                <a:gridCol w="663344">
                  <a:extLst>
                    <a:ext uri="{9D8B030D-6E8A-4147-A177-3AD203B41FA5}">
                      <a16:colId xmlns:a16="http://schemas.microsoft.com/office/drawing/2014/main" val="41823764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2024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2025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2026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2027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2028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2029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2030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013078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1D45CFF-2105-2F9B-AAF6-A88807862F3F}"/>
              </a:ext>
            </a:extLst>
          </p:cNvPr>
          <p:cNvSpPr txBox="1"/>
          <p:nvPr/>
        </p:nvSpPr>
        <p:spPr>
          <a:xfrm>
            <a:off x="268061" y="2589649"/>
            <a:ext cx="6944670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Creating a visual brand for Troon that represents our vision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Creating a more colourful town centre and seascape and areas of interest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Creating better signage and points of interest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07C33D-5FE0-6F9A-C02C-698D69D65704}"/>
              </a:ext>
            </a:extLst>
          </p:cNvPr>
          <p:cNvSpPr txBox="1"/>
          <p:nvPr/>
        </p:nvSpPr>
        <p:spPr>
          <a:xfrm>
            <a:off x="268060" y="1328398"/>
            <a:ext cx="683766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opperplate Gothic Bold" panose="020E0705020206020404" pitchFamily="34" charset="77"/>
              </a:rPr>
              <a:t>What would it take to achieve?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834515-A2C4-C8B5-F3C3-B45398AF2256}"/>
              </a:ext>
            </a:extLst>
          </p:cNvPr>
          <p:cNvSpPr txBox="1"/>
          <p:nvPr/>
        </p:nvSpPr>
        <p:spPr>
          <a:xfrm>
            <a:off x="268061" y="4592645"/>
            <a:ext cx="694467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Increasing utilisation of empty shop spaces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5DE154-49D7-4756-C725-7A0DC927C77A}"/>
              </a:ext>
            </a:extLst>
          </p:cNvPr>
          <p:cNvSpPr txBox="1"/>
          <p:nvPr/>
        </p:nvSpPr>
        <p:spPr>
          <a:xfrm>
            <a:off x="268060" y="3720134"/>
            <a:ext cx="694467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Increasing utilisation &amp; effectiveness of existing community spaces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Creating new community hubs, civic spaces and events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ED036D1-F894-5DF2-B1EB-DF74F7D6E2BE}"/>
              </a:ext>
            </a:extLst>
          </p:cNvPr>
          <p:cNvGrpSpPr/>
          <p:nvPr/>
        </p:nvGrpSpPr>
        <p:grpSpPr>
          <a:xfrm>
            <a:off x="7356801" y="995835"/>
            <a:ext cx="4647563" cy="994792"/>
            <a:chOff x="6813194" y="5670896"/>
            <a:chExt cx="4647563" cy="99479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CFE8BC0-B70A-87E1-717E-7EEA23E5FF14}"/>
                </a:ext>
              </a:extLst>
            </p:cNvPr>
            <p:cNvGrpSpPr/>
            <p:nvPr/>
          </p:nvGrpSpPr>
          <p:grpSpPr>
            <a:xfrm>
              <a:off x="6813194" y="5670896"/>
              <a:ext cx="4647563" cy="994792"/>
              <a:chOff x="6808418" y="5607006"/>
              <a:chExt cx="4647563" cy="994792"/>
            </a:xfrm>
          </p:grpSpPr>
          <p:pic>
            <p:nvPicPr>
              <p:cNvPr id="13" name="Picture 12" descr="A lighthouse on an island&#10;&#10;Description automatically generated">
                <a:extLst>
                  <a:ext uri="{FF2B5EF4-FFF2-40B4-BE49-F238E27FC236}">
                    <a16:creationId xmlns:a16="http://schemas.microsoft.com/office/drawing/2014/main" id="{15C3ABFC-7202-2CBD-2A11-47E01C6D62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808418" y="5607006"/>
                <a:ext cx="4647563" cy="994792"/>
              </a:xfrm>
              <a:prstGeom prst="rect">
                <a:avLst/>
              </a:prstGeom>
            </p:spPr>
          </p:pic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0C9E68A2-CF25-7C25-DDF4-4B0F50FF654F}"/>
                  </a:ext>
                </a:extLst>
              </p:cNvPr>
              <p:cNvGrpSpPr/>
              <p:nvPr/>
            </p:nvGrpSpPr>
            <p:grpSpPr>
              <a:xfrm>
                <a:off x="7579731" y="6180091"/>
                <a:ext cx="3191050" cy="367925"/>
                <a:chOff x="3817508" y="2714359"/>
                <a:chExt cx="3214871" cy="352922"/>
              </a:xfrm>
            </p:grpSpPr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34714304-B1E9-4D10-0D1C-4BAD4FF60B28}"/>
                    </a:ext>
                  </a:extLst>
                </p:cNvPr>
                <p:cNvSpPr/>
                <p:nvPr/>
              </p:nvSpPr>
              <p:spPr>
                <a:xfrm>
                  <a:off x="3817508" y="2722523"/>
                  <a:ext cx="732340" cy="338554"/>
                </a:xfrm>
                <a:prstGeom prst="ellipse">
                  <a:avLst/>
                </a:prstGeom>
                <a:noFill/>
                <a:ln w="2222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567C8373-DFF1-45C7-CE00-A431026EA6AE}"/>
                    </a:ext>
                  </a:extLst>
                </p:cNvPr>
                <p:cNvSpPr/>
                <p:nvPr/>
              </p:nvSpPr>
              <p:spPr>
                <a:xfrm>
                  <a:off x="4293022" y="2721543"/>
                  <a:ext cx="805048" cy="338554"/>
                </a:xfrm>
                <a:prstGeom prst="ellipse">
                  <a:avLst/>
                </a:prstGeom>
                <a:noFill/>
                <a:ln w="22225">
                  <a:solidFill>
                    <a:srgbClr val="FF93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09511D74-1F28-B1D8-1C42-15450FCF9204}"/>
                    </a:ext>
                  </a:extLst>
                </p:cNvPr>
                <p:cNvSpPr/>
                <p:nvPr/>
              </p:nvSpPr>
              <p:spPr>
                <a:xfrm>
                  <a:off x="4841244" y="2728727"/>
                  <a:ext cx="901596" cy="338554"/>
                </a:xfrm>
                <a:prstGeom prst="ellipse">
                  <a:avLst/>
                </a:prstGeom>
                <a:noFill/>
                <a:ln w="22225">
                  <a:solidFill>
                    <a:srgbClr val="FFFC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AB218255-A0CC-9A4D-F4D5-DD5C83AAF114}"/>
                    </a:ext>
                  </a:extLst>
                </p:cNvPr>
                <p:cNvSpPr/>
                <p:nvPr/>
              </p:nvSpPr>
              <p:spPr>
                <a:xfrm>
                  <a:off x="5486014" y="2728727"/>
                  <a:ext cx="901596" cy="338554"/>
                </a:xfrm>
                <a:prstGeom prst="ellipse">
                  <a:avLst/>
                </a:prstGeom>
                <a:noFill/>
                <a:ln w="2222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288D2603-C9EC-D7EB-BCD2-567D53A41CAE}"/>
                    </a:ext>
                  </a:extLst>
                </p:cNvPr>
                <p:cNvSpPr/>
                <p:nvPr/>
              </p:nvSpPr>
              <p:spPr>
                <a:xfrm>
                  <a:off x="6130783" y="2728727"/>
                  <a:ext cx="901596" cy="338554"/>
                </a:xfrm>
                <a:prstGeom prst="ellipse">
                  <a:avLst/>
                </a:prstGeom>
                <a:noFill/>
                <a:ln w="22225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E77A35F3-1EAD-3209-3A95-8F28414274AC}"/>
                    </a:ext>
                  </a:extLst>
                </p:cNvPr>
                <p:cNvSpPr txBox="1"/>
                <p:nvPr/>
              </p:nvSpPr>
              <p:spPr>
                <a:xfrm>
                  <a:off x="3972476" y="2721543"/>
                  <a:ext cx="297478" cy="29179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chemeClr val="bg1"/>
                      </a:solidFill>
                      <a:latin typeface="Britannic Bold" panose="020B0903060703020204" pitchFamily="34" charset="77"/>
                    </a:rPr>
                    <a:t>T</a:t>
                  </a: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197990DF-EB54-F78F-1C9A-201AF43A8795}"/>
                    </a:ext>
                  </a:extLst>
                </p:cNvPr>
                <p:cNvSpPr txBox="1"/>
                <p:nvPr/>
              </p:nvSpPr>
              <p:spPr>
                <a:xfrm>
                  <a:off x="4536688" y="2714359"/>
                  <a:ext cx="320088" cy="29179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chemeClr val="bg1"/>
                      </a:solidFill>
                      <a:latin typeface="Britannic Bold" panose="020B0903060703020204" pitchFamily="34" charset="77"/>
                    </a:rPr>
                    <a:t>R</a:t>
                  </a: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978653EA-91F8-D77F-03EF-AEC9A359B0EA}"/>
                    </a:ext>
                  </a:extLst>
                </p:cNvPr>
                <p:cNvSpPr txBox="1"/>
                <p:nvPr/>
              </p:nvSpPr>
              <p:spPr>
                <a:xfrm>
                  <a:off x="6458446" y="2721543"/>
                  <a:ext cx="320988" cy="29179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chemeClr val="bg1"/>
                      </a:solidFill>
                      <a:latin typeface="Britannic Bold" panose="020B0903060703020204" pitchFamily="34" charset="77"/>
                    </a:rPr>
                    <a:t>N</a:t>
                  </a: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EFDF8408-88D8-1A0C-AEB6-7DF2B484B966}"/>
                    </a:ext>
                  </a:extLst>
                </p:cNvPr>
                <p:cNvSpPr txBox="1"/>
                <p:nvPr/>
              </p:nvSpPr>
              <p:spPr>
                <a:xfrm flipH="1">
                  <a:off x="5104126" y="2721543"/>
                  <a:ext cx="448530" cy="29179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chemeClr val="bg1"/>
                      </a:solidFill>
                      <a:latin typeface="Britannic Bold" panose="020B0903060703020204" pitchFamily="34" charset="77"/>
                    </a:rPr>
                    <a:t>O</a:t>
                  </a: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30DE2839-FE7A-4332-2079-3FF09E094975}"/>
                    </a:ext>
                  </a:extLst>
                </p:cNvPr>
                <p:cNvSpPr txBox="1"/>
                <p:nvPr/>
              </p:nvSpPr>
              <p:spPr>
                <a:xfrm flipH="1">
                  <a:off x="5756971" y="2714359"/>
                  <a:ext cx="448530" cy="29179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chemeClr val="bg1"/>
                      </a:solidFill>
                      <a:latin typeface="Britannic Bold" panose="020B0903060703020204" pitchFamily="34" charset="77"/>
                    </a:rPr>
                    <a:t>O</a:t>
                  </a:r>
                </a:p>
              </p:txBody>
            </p:sp>
          </p:grp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09E3B94-AE32-BEBB-AC6F-6C469BB8EAC8}"/>
                </a:ext>
              </a:extLst>
            </p:cNvPr>
            <p:cNvSpPr txBox="1"/>
            <p:nvPr/>
          </p:nvSpPr>
          <p:spPr>
            <a:xfrm>
              <a:off x="6826901" y="5682540"/>
              <a:ext cx="463385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>
                  <a:solidFill>
                    <a:srgbClr val="FFC000"/>
                  </a:solidFill>
                </a:rPr>
                <a:t>The brightest jewel in the Ayrshire crown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59911CBB-1F9D-53D6-9993-EE585723DC8C}"/>
              </a:ext>
            </a:extLst>
          </p:cNvPr>
          <p:cNvSpPr txBox="1"/>
          <p:nvPr/>
        </p:nvSpPr>
        <p:spPr>
          <a:xfrm>
            <a:off x="268061" y="5270978"/>
            <a:ext cx="694467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Creating better marketing and promotion of  what Troon has and what’s happening </a:t>
            </a:r>
          </a:p>
        </p:txBody>
      </p:sp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F7A4082B-CD8B-7BAD-09CC-4FA51A0922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6410767"/>
              </p:ext>
            </p:extLst>
          </p:nvPr>
        </p:nvGraphicFramePr>
        <p:xfrm>
          <a:off x="7369992" y="2810396"/>
          <a:ext cx="4643408" cy="3708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63344">
                  <a:extLst>
                    <a:ext uri="{9D8B030D-6E8A-4147-A177-3AD203B41FA5}">
                      <a16:colId xmlns:a16="http://schemas.microsoft.com/office/drawing/2014/main" val="704870815"/>
                    </a:ext>
                  </a:extLst>
                </a:gridCol>
                <a:gridCol w="663344">
                  <a:extLst>
                    <a:ext uri="{9D8B030D-6E8A-4147-A177-3AD203B41FA5}">
                      <a16:colId xmlns:a16="http://schemas.microsoft.com/office/drawing/2014/main" val="4235582933"/>
                    </a:ext>
                  </a:extLst>
                </a:gridCol>
                <a:gridCol w="663344">
                  <a:extLst>
                    <a:ext uri="{9D8B030D-6E8A-4147-A177-3AD203B41FA5}">
                      <a16:colId xmlns:a16="http://schemas.microsoft.com/office/drawing/2014/main" val="2024957293"/>
                    </a:ext>
                  </a:extLst>
                </a:gridCol>
                <a:gridCol w="663344">
                  <a:extLst>
                    <a:ext uri="{9D8B030D-6E8A-4147-A177-3AD203B41FA5}">
                      <a16:colId xmlns:a16="http://schemas.microsoft.com/office/drawing/2014/main" val="3434716151"/>
                    </a:ext>
                  </a:extLst>
                </a:gridCol>
                <a:gridCol w="663344">
                  <a:extLst>
                    <a:ext uri="{9D8B030D-6E8A-4147-A177-3AD203B41FA5}">
                      <a16:colId xmlns:a16="http://schemas.microsoft.com/office/drawing/2014/main" val="188161754"/>
                    </a:ext>
                  </a:extLst>
                </a:gridCol>
                <a:gridCol w="663344">
                  <a:extLst>
                    <a:ext uri="{9D8B030D-6E8A-4147-A177-3AD203B41FA5}">
                      <a16:colId xmlns:a16="http://schemas.microsoft.com/office/drawing/2014/main" val="13968753"/>
                    </a:ext>
                  </a:extLst>
                </a:gridCol>
                <a:gridCol w="663344">
                  <a:extLst>
                    <a:ext uri="{9D8B030D-6E8A-4147-A177-3AD203B41FA5}">
                      <a16:colId xmlns:a16="http://schemas.microsoft.com/office/drawing/2014/main" val="41823764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0130782"/>
                  </a:ext>
                </a:extLst>
              </a:tr>
            </a:tbl>
          </a:graphicData>
        </a:graphic>
      </p:graphicFrame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36E7079F-1C56-7BC9-A857-12F948F1F6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5736689"/>
              </p:ext>
            </p:extLst>
          </p:nvPr>
        </p:nvGraphicFramePr>
        <p:xfrm>
          <a:off x="7369992" y="3778983"/>
          <a:ext cx="4634371" cy="3708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62053">
                  <a:extLst>
                    <a:ext uri="{9D8B030D-6E8A-4147-A177-3AD203B41FA5}">
                      <a16:colId xmlns:a16="http://schemas.microsoft.com/office/drawing/2014/main" val="704870815"/>
                    </a:ext>
                  </a:extLst>
                </a:gridCol>
                <a:gridCol w="662053">
                  <a:extLst>
                    <a:ext uri="{9D8B030D-6E8A-4147-A177-3AD203B41FA5}">
                      <a16:colId xmlns:a16="http://schemas.microsoft.com/office/drawing/2014/main" val="4235582933"/>
                    </a:ext>
                  </a:extLst>
                </a:gridCol>
                <a:gridCol w="662053">
                  <a:extLst>
                    <a:ext uri="{9D8B030D-6E8A-4147-A177-3AD203B41FA5}">
                      <a16:colId xmlns:a16="http://schemas.microsoft.com/office/drawing/2014/main" val="2024957293"/>
                    </a:ext>
                  </a:extLst>
                </a:gridCol>
                <a:gridCol w="662053">
                  <a:extLst>
                    <a:ext uri="{9D8B030D-6E8A-4147-A177-3AD203B41FA5}">
                      <a16:colId xmlns:a16="http://schemas.microsoft.com/office/drawing/2014/main" val="3434716151"/>
                    </a:ext>
                  </a:extLst>
                </a:gridCol>
                <a:gridCol w="662053">
                  <a:extLst>
                    <a:ext uri="{9D8B030D-6E8A-4147-A177-3AD203B41FA5}">
                      <a16:colId xmlns:a16="http://schemas.microsoft.com/office/drawing/2014/main" val="188161754"/>
                    </a:ext>
                  </a:extLst>
                </a:gridCol>
                <a:gridCol w="662053">
                  <a:extLst>
                    <a:ext uri="{9D8B030D-6E8A-4147-A177-3AD203B41FA5}">
                      <a16:colId xmlns:a16="http://schemas.microsoft.com/office/drawing/2014/main" val="13968753"/>
                    </a:ext>
                  </a:extLst>
                </a:gridCol>
                <a:gridCol w="662053">
                  <a:extLst>
                    <a:ext uri="{9D8B030D-6E8A-4147-A177-3AD203B41FA5}">
                      <a16:colId xmlns:a16="http://schemas.microsoft.com/office/drawing/2014/main" val="41823764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0130782"/>
                  </a:ext>
                </a:extLst>
              </a:tr>
            </a:tbl>
          </a:graphicData>
        </a:graphic>
      </p:graphicFrame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30AB2A39-387D-0AFB-133C-B35BE14E07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8225911"/>
              </p:ext>
            </p:extLst>
          </p:nvPr>
        </p:nvGraphicFramePr>
        <p:xfrm>
          <a:off x="7369992" y="4561113"/>
          <a:ext cx="4643408" cy="3708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63344">
                  <a:extLst>
                    <a:ext uri="{9D8B030D-6E8A-4147-A177-3AD203B41FA5}">
                      <a16:colId xmlns:a16="http://schemas.microsoft.com/office/drawing/2014/main" val="704870815"/>
                    </a:ext>
                  </a:extLst>
                </a:gridCol>
                <a:gridCol w="663344">
                  <a:extLst>
                    <a:ext uri="{9D8B030D-6E8A-4147-A177-3AD203B41FA5}">
                      <a16:colId xmlns:a16="http://schemas.microsoft.com/office/drawing/2014/main" val="4235582933"/>
                    </a:ext>
                  </a:extLst>
                </a:gridCol>
                <a:gridCol w="663344">
                  <a:extLst>
                    <a:ext uri="{9D8B030D-6E8A-4147-A177-3AD203B41FA5}">
                      <a16:colId xmlns:a16="http://schemas.microsoft.com/office/drawing/2014/main" val="2024957293"/>
                    </a:ext>
                  </a:extLst>
                </a:gridCol>
                <a:gridCol w="663344">
                  <a:extLst>
                    <a:ext uri="{9D8B030D-6E8A-4147-A177-3AD203B41FA5}">
                      <a16:colId xmlns:a16="http://schemas.microsoft.com/office/drawing/2014/main" val="3434716151"/>
                    </a:ext>
                  </a:extLst>
                </a:gridCol>
                <a:gridCol w="663344">
                  <a:extLst>
                    <a:ext uri="{9D8B030D-6E8A-4147-A177-3AD203B41FA5}">
                      <a16:colId xmlns:a16="http://schemas.microsoft.com/office/drawing/2014/main" val="188161754"/>
                    </a:ext>
                  </a:extLst>
                </a:gridCol>
                <a:gridCol w="663344">
                  <a:extLst>
                    <a:ext uri="{9D8B030D-6E8A-4147-A177-3AD203B41FA5}">
                      <a16:colId xmlns:a16="http://schemas.microsoft.com/office/drawing/2014/main" val="13968753"/>
                    </a:ext>
                  </a:extLst>
                </a:gridCol>
                <a:gridCol w="663344">
                  <a:extLst>
                    <a:ext uri="{9D8B030D-6E8A-4147-A177-3AD203B41FA5}">
                      <a16:colId xmlns:a16="http://schemas.microsoft.com/office/drawing/2014/main" val="41823764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0130782"/>
                  </a:ext>
                </a:extLst>
              </a:tr>
            </a:tbl>
          </a:graphicData>
        </a:graphic>
      </p:graphicFrame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3F9C7AD9-6A30-912A-5EAF-6AB37CCA2E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8177582"/>
              </p:ext>
            </p:extLst>
          </p:nvPr>
        </p:nvGraphicFramePr>
        <p:xfrm>
          <a:off x="7369992" y="5234686"/>
          <a:ext cx="4643408" cy="3708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63344">
                  <a:extLst>
                    <a:ext uri="{9D8B030D-6E8A-4147-A177-3AD203B41FA5}">
                      <a16:colId xmlns:a16="http://schemas.microsoft.com/office/drawing/2014/main" val="704870815"/>
                    </a:ext>
                  </a:extLst>
                </a:gridCol>
                <a:gridCol w="663344">
                  <a:extLst>
                    <a:ext uri="{9D8B030D-6E8A-4147-A177-3AD203B41FA5}">
                      <a16:colId xmlns:a16="http://schemas.microsoft.com/office/drawing/2014/main" val="4235582933"/>
                    </a:ext>
                  </a:extLst>
                </a:gridCol>
                <a:gridCol w="663344">
                  <a:extLst>
                    <a:ext uri="{9D8B030D-6E8A-4147-A177-3AD203B41FA5}">
                      <a16:colId xmlns:a16="http://schemas.microsoft.com/office/drawing/2014/main" val="2024957293"/>
                    </a:ext>
                  </a:extLst>
                </a:gridCol>
                <a:gridCol w="663344">
                  <a:extLst>
                    <a:ext uri="{9D8B030D-6E8A-4147-A177-3AD203B41FA5}">
                      <a16:colId xmlns:a16="http://schemas.microsoft.com/office/drawing/2014/main" val="3434716151"/>
                    </a:ext>
                  </a:extLst>
                </a:gridCol>
                <a:gridCol w="663344">
                  <a:extLst>
                    <a:ext uri="{9D8B030D-6E8A-4147-A177-3AD203B41FA5}">
                      <a16:colId xmlns:a16="http://schemas.microsoft.com/office/drawing/2014/main" val="188161754"/>
                    </a:ext>
                  </a:extLst>
                </a:gridCol>
                <a:gridCol w="663344">
                  <a:extLst>
                    <a:ext uri="{9D8B030D-6E8A-4147-A177-3AD203B41FA5}">
                      <a16:colId xmlns:a16="http://schemas.microsoft.com/office/drawing/2014/main" val="13968753"/>
                    </a:ext>
                  </a:extLst>
                </a:gridCol>
                <a:gridCol w="663344">
                  <a:extLst>
                    <a:ext uri="{9D8B030D-6E8A-4147-A177-3AD203B41FA5}">
                      <a16:colId xmlns:a16="http://schemas.microsoft.com/office/drawing/2014/main" val="41823764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0130782"/>
                  </a:ext>
                </a:extLst>
              </a:tr>
            </a:tbl>
          </a:graphicData>
        </a:graphic>
      </p:graphicFrame>
      <p:pic>
        <p:nvPicPr>
          <p:cNvPr id="32" name="Picture 31" descr="A green check mark in a square&#10;&#10;Description automatically generated">
            <a:extLst>
              <a:ext uri="{FF2B5EF4-FFF2-40B4-BE49-F238E27FC236}">
                <a16:creationId xmlns:a16="http://schemas.microsoft.com/office/drawing/2014/main" id="{433ADB8A-AA13-344F-1A0B-C957F5987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7878" y="2823438"/>
            <a:ext cx="333933" cy="324207"/>
          </a:xfrm>
          <a:prstGeom prst="rect">
            <a:avLst/>
          </a:prstGeom>
        </p:spPr>
      </p:pic>
      <p:pic>
        <p:nvPicPr>
          <p:cNvPr id="33" name="Picture 32" descr="A green check mark in a square&#10;&#10;Description automatically generated">
            <a:extLst>
              <a:ext uri="{FF2B5EF4-FFF2-40B4-BE49-F238E27FC236}">
                <a16:creationId xmlns:a16="http://schemas.microsoft.com/office/drawing/2014/main" id="{7A1AC522-39F4-6E90-268E-0218B58A5A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0856" y="3798375"/>
            <a:ext cx="333933" cy="324207"/>
          </a:xfrm>
          <a:prstGeom prst="rect">
            <a:avLst/>
          </a:prstGeom>
        </p:spPr>
      </p:pic>
      <p:pic>
        <p:nvPicPr>
          <p:cNvPr id="34" name="Picture 33" descr="A green check mark in a square&#10;&#10;Description automatically generated">
            <a:extLst>
              <a:ext uri="{FF2B5EF4-FFF2-40B4-BE49-F238E27FC236}">
                <a16:creationId xmlns:a16="http://schemas.microsoft.com/office/drawing/2014/main" id="{3D53F53C-545F-1C1E-B2E0-ECB32BB2DC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0338" y="3802793"/>
            <a:ext cx="333933" cy="324207"/>
          </a:xfrm>
          <a:prstGeom prst="rect">
            <a:avLst/>
          </a:prstGeom>
        </p:spPr>
      </p:pic>
      <p:pic>
        <p:nvPicPr>
          <p:cNvPr id="35" name="Picture 34" descr="A green check mark in a square&#10;&#10;Description automatically generated">
            <a:extLst>
              <a:ext uri="{FF2B5EF4-FFF2-40B4-BE49-F238E27FC236}">
                <a16:creationId xmlns:a16="http://schemas.microsoft.com/office/drawing/2014/main" id="{A4E2E92C-F80D-5A4B-19E1-A1AEAF9A1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6293" y="3793088"/>
            <a:ext cx="333933" cy="324207"/>
          </a:xfrm>
          <a:prstGeom prst="rect">
            <a:avLst/>
          </a:prstGeom>
        </p:spPr>
      </p:pic>
      <p:pic>
        <p:nvPicPr>
          <p:cNvPr id="36" name="Picture 35" descr="A green check mark in a square&#10;&#10;Description automatically generated">
            <a:extLst>
              <a:ext uri="{FF2B5EF4-FFF2-40B4-BE49-F238E27FC236}">
                <a16:creationId xmlns:a16="http://schemas.microsoft.com/office/drawing/2014/main" id="{4098C037-F323-8788-273B-090538241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450" y="3793089"/>
            <a:ext cx="333933" cy="324207"/>
          </a:xfrm>
          <a:prstGeom prst="rect">
            <a:avLst/>
          </a:prstGeom>
        </p:spPr>
      </p:pic>
      <p:pic>
        <p:nvPicPr>
          <p:cNvPr id="37" name="Picture 36" descr="A green check mark in a square&#10;&#10;Description automatically generated">
            <a:extLst>
              <a:ext uri="{FF2B5EF4-FFF2-40B4-BE49-F238E27FC236}">
                <a16:creationId xmlns:a16="http://schemas.microsoft.com/office/drawing/2014/main" id="{68520074-A4FC-F8BB-BFEA-59D4466116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4837" y="3797764"/>
            <a:ext cx="333933" cy="324207"/>
          </a:xfrm>
          <a:prstGeom prst="rect">
            <a:avLst/>
          </a:prstGeom>
        </p:spPr>
      </p:pic>
      <p:pic>
        <p:nvPicPr>
          <p:cNvPr id="38" name="Picture 37" descr="A green check mark in a square&#10;&#10;Description automatically generated">
            <a:extLst>
              <a:ext uri="{FF2B5EF4-FFF2-40B4-BE49-F238E27FC236}">
                <a16:creationId xmlns:a16="http://schemas.microsoft.com/office/drawing/2014/main" id="{7F40D7A0-38C6-7CA5-52F8-DBB17D4A91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6495" y="3791584"/>
            <a:ext cx="333933" cy="324207"/>
          </a:xfrm>
          <a:prstGeom prst="rect">
            <a:avLst/>
          </a:prstGeom>
        </p:spPr>
      </p:pic>
      <p:pic>
        <p:nvPicPr>
          <p:cNvPr id="39" name="Picture 38" descr="A green check mark in a square&#10;&#10;Description automatically generated">
            <a:extLst>
              <a:ext uri="{FF2B5EF4-FFF2-40B4-BE49-F238E27FC236}">
                <a16:creationId xmlns:a16="http://schemas.microsoft.com/office/drawing/2014/main" id="{FC8F6E2B-0BD8-1C12-CBA9-385CDA216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3928" y="4568000"/>
            <a:ext cx="333933" cy="324207"/>
          </a:xfrm>
          <a:prstGeom prst="rect">
            <a:avLst/>
          </a:prstGeom>
        </p:spPr>
      </p:pic>
      <p:pic>
        <p:nvPicPr>
          <p:cNvPr id="40" name="Picture 39" descr="A green check mark in a square&#10;&#10;Description automatically generated">
            <a:extLst>
              <a:ext uri="{FF2B5EF4-FFF2-40B4-BE49-F238E27FC236}">
                <a16:creationId xmlns:a16="http://schemas.microsoft.com/office/drawing/2014/main" id="{584763DF-2E4D-EFB7-DDFB-A2B0795AC9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3410" y="4572418"/>
            <a:ext cx="333933" cy="324207"/>
          </a:xfrm>
          <a:prstGeom prst="rect">
            <a:avLst/>
          </a:prstGeom>
        </p:spPr>
      </p:pic>
      <p:pic>
        <p:nvPicPr>
          <p:cNvPr id="41" name="Picture 40" descr="A green check mark in a square&#10;&#10;Description automatically generated">
            <a:extLst>
              <a:ext uri="{FF2B5EF4-FFF2-40B4-BE49-F238E27FC236}">
                <a16:creationId xmlns:a16="http://schemas.microsoft.com/office/drawing/2014/main" id="{1A80E9D5-48BB-9611-E37D-D166D4832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9365" y="4562713"/>
            <a:ext cx="333933" cy="324207"/>
          </a:xfrm>
          <a:prstGeom prst="rect">
            <a:avLst/>
          </a:prstGeom>
        </p:spPr>
      </p:pic>
      <p:pic>
        <p:nvPicPr>
          <p:cNvPr id="42" name="Picture 41" descr="A green check mark in a square&#10;&#10;Description automatically generated">
            <a:extLst>
              <a:ext uri="{FF2B5EF4-FFF2-40B4-BE49-F238E27FC236}">
                <a16:creationId xmlns:a16="http://schemas.microsoft.com/office/drawing/2014/main" id="{7B262559-9DC6-0908-D6B7-B9F24CE090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5522" y="4562714"/>
            <a:ext cx="333933" cy="324207"/>
          </a:xfrm>
          <a:prstGeom prst="rect">
            <a:avLst/>
          </a:prstGeom>
        </p:spPr>
      </p:pic>
      <p:pic>
        <p:nvPicPr>
          <p:cNvPr id="43" name="Picture 42" descr="A green check mark in a square&#10;&#10;Description automatically generated">
            <a:extLst>
              <a:ext uri="{FF2B5EF4-FFF2-40B4-BE49-F238E27FC236}">
                <a16:creationId xmlns:a16="http://schemas.microsoft.com/office/drawing/2014/main" id="{A637BAA6-BCCB-9AAB-29DC-130AB4AD3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9567" y="4561209"/>
            <a:ext cx="333933" cy="324207"/>
          </a:xfrm>
          <a:prstGeom prst="rect">
            <a:avLst/>
          </a:prstGeom>
        </p:spPr>
      </p:pic>
      <p:pic>
        <p:nvPicPr>
          <p:cNvPr id="44" name="Picture 43" descr="A green check mark in a square&#10;&#10;Description automatically generated">
            <a:extLst>
              <a:ext uri="{FF2B5EF4-FFF2-40B4-BE49-F238E27FC236}">
                <a16:creationId xmlns:a16="http://schemas.microsoft.com/office/drawing/2014/main" id="{4EBD59FA-5BAD-0DC6-64B0-3A39B684D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5686" y="2820718"/>
            <a:ext cx="333933" cy="324207"/>
          </a:xfrm>
          <a:prstGeom prst="rect">
            <a:avLst/>
          </a:prstGeom>
        </p:spPr>
      </p:pic>
      <p:pic>
        <p:nvPicPr>
          <p:cNvPr id="46" name="Picture 45" descr="A green check mark in a square&#10;&#10;Description automatically generated">
            <a:extLst>
              <a:ext uri="{FF2B5EF4-FFF2-40B4-BE49-F238E27FC236}">
                <a16:creationId xmlns:a16="http://schemas.microsoft.com/office/drawing/2014/main" id="{AE180FC7-114C-2759-D552-7AD3164B13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6230" y="5237071"/>
            <a:ext cx="333933" cy="324207"/>
          </a:xfrm>
          <a:prstGeom prst="rect">
            <a:avLst/>
          </a:prstGeom>
        </p:spPr>
      </p:pic>
      <p:pic>
        <p:nvPicPr>
          <p:cNvPr id="47" name="Picture 46" descr="A green check mark in a square&#10;&#10;Description automatically generated">
            <a:extLst>
              <a:ext uri="{FF2B5EF4-FFF2-40B4-BE49-F238E27FC236}">
                <a16:creationId xmlns:a16="http://schemas.microsoft.com/office/drawing/2014/main" id="{1EA4F092-A8A1-FC39-1E7A-8F5F9FF2D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5712" y="5241489"/>
            <a:ext cx="333933" cy="324207"/>
          </a:xfrm>
          <a:prstGeom prst="rect">
            <a:avLst/>
          </a:prstGeom>
        </p:spPr>
      </p:pic>
      <p:pic>
        <p:nvPicPr>
          <p:cNvPr id="51" name="Picture 50" descr="A green check mark in a square&#10;&#10;Description automatically generated">
            <a:extLst>
              <a:ext uri="{FF2B5EF4-FFF2-40B4-BE49-F238E27FC236}">
                <a16:creationId xmlns:a16="http://schemas.microsoft.com/office/drawing/2014/main" id="{F8F43987-B5AE-226D-C4EF-89DED84670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1869" y="5230280"/>
            <a:ext cx="333933" cy="3242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7E2E33-1F55-A495-0AAC-F067D97EA4E8}"/>
              </a:ext>
            </a:extLst>
          </p:cNvPr>
          <p:cNvSpPr txBox="1"/>
          <p:nvPr/>
        </p:nvSpPr>
        <p:spPr>
          <a:xfrm>
            <a:off x="268060" y="5924157"/>
            <a:ext cx="11745340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It will require teams to focus on different areas, working with partners and experts, with appropriate funding where required,</a:t>
            </a:r>
          </a:p>
          <a:p>
            <a:pPr algn="ctr"/>
            <a:r>
              <a:rPr lang="en-US" sz="1400" b="1" dirty="0"/>
              <a:t>and the community to evaluate ideas and options and then deliver solutions </a:t>
            </a:r>
          </a:p>
        </p:txBody>
      </p:sp>
      <p:pic>
        <p:nvPicPr>
          <p:cNvPr id="25" name="Picture 24" descr="A green check mark in a square&#10;&#10;Description automatically generated">
            <a:extLst>
              <a:ext uri="{FF2B5EF4-FFF2-40B4-BE49-F238E27FC236}">
                <a16:creationId xmlns:a16="http://schemas.microsoft.com/office/drawing/2014/main" id="{D8F554D5-2D02-8DAB-DECA-3D6B8E1F5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1965" y="2842869"/>
            <a:ext cx="333933" cy="324207"/>
          </a:xfrm>
          <a:prstGeom prst="rect">
            <a:avLst/>
          </a:prstGeom>
        </p:spPr>
      </p:pic>
      <p:pic>
        <p:nvPicPr>
          <p:cNvPr id="31" name="Picture 30" descr="A green check mark in a square&#10;&#10;Description automatically generated">
            <a:extLst>
              <a:ext uri="{FF2B5EF4-FFF2-40B4-BE49-F238E27FC236}">
                <a16:creationId xmlns:a16="http://schemas.microsoft.com/office/drawing/2014/main" id="{C6F888EE-3DAD-4EC8-1812-C36937219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6741" y="2807586"/>
            <a:ext cx="333933" cy="324207"/>
          </a:xfrm>
          <a:prstGeom prst="rect">
            <a:avLst/>
          </a:prstGeom>
        </p:spPr>
      </p:pic>
      <p:pic>
        <p:nvPicPr>
          <p:cNvPr id="45" name="Picture 44" descr="A green check mark in a square&#10;&#10;Description automatically generated">
            <a:extLst>
              <a:ext uri="{FF2B5EF4-FFF2-40B4-BE49-F238E27FC236}">
                <a16:creationId xmlns:a16="http://schemas.microsoft.com/office/drawing/2014/main" id="{FA331018-F9C3-E8BF-9843-E7B2AA96D5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898" y="2807587"/>
            <a:ext cx="333933" cy="324207"/>
          </a:xfrm>
          <a:prstGeom prst="rect">
            <a:avLst/>
          </a:prstGeom>
        </p:spPr>
      </p:pic>
      <p:pic>
        <p:nvPicPr>
          <p:cNvPr id="48" name="Picture 47" descr="A green check mark in a square&#10;&#10;Description automatically generated">
            <a:extLst>
              <a:ext uri="{FF2B5EF4-FFF2-40B4-BE49-F238E27FC236}">
                <a16:creationId xmlns:a16="http://schemas.microsoft.com/office/drawing/2014/main" id="{2671FF8F-B8C6-22F7-F717-E856CED9FD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5285" y="2812262"/>
            <a:ext cx="333933" cy="324207"/>
          </a:xfrm>
          <a:prstGeom prst="rect">
            <a:avLst/>
          </a:prstGeom>
        </p:spPr>
      </p:pic>
      <p:pic>
        <p:nvPicPr>
          <p:cNvPr id="49" name="Picture 48" descr="A green check mark in a square&#10;&#10;Description automatically generated">
            <a:extLst>
              <a:ext uri="{FF2B5EF4-FFF2-40B4-BE49-F238E27FC236}">
                <a16:creationId xmlns:a16="http://schemas.microsoft.com/office/drawing/2014/main" id="{6FB44BBA-DBA5-6669-F7EA-63ED07F566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6943" y="2806082"/>
            <a:ext cx="333933" cy="324207"/>
          </a:xfrm>
          <a:prstGeom prst="rect">
            <a:avLst/>
          </a:prstGeom>
        </p:spPr>
      </p:pic>
      <p:pic>
        <p:nvPicPr>
          <p:cNvPr id="50" name="Picture 49" descr="A green check mark in a square&#10;&#10;Description automatically generated">
            <a:extLst>
              <a:ext uri="{FF2B5EF4-FFF2-40B4-BE49-F238E27FC236}">
                <a16:creationId xmlns:a16="http://schemas.microsoft.com/office/drawing/2014/main" id="{325C83DB-C536-7D75-F120-2FFB6CE460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9441" y="5237213"/>
            <a:ext cx="333933" cy="32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5617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73B03-60CD-5719-54FD-3F079270D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13663-8A42-D847-8104-41DB15FABE8D}" type="slidenum">
              <a:rPr lang="en-US" smtClean="0"/>
              <a:t>8</a:t>
            </a:fld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26A0381-BE1F-0B70-EE18-55796AE053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2856943"/>
              </p:ext>
            </p:extLst>
          </p:nvPr>
        </p:nvGraphicFramePr>
        <p:xfrm>
          <a:off x="7359138" y="2632704"/>
          <a:ext cx="4629709" cy="3708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61387">
                  <a:extLst>
                    <a:ext uri="{9D8B030D-6E8A-4147-A177-3AD203B41FA5}">
                      <a16:colId xmlns:a16="http://schemas.microsoft.com/office/drawing/2014/main" val="704870815"/>
                    </a:ext>
                  </a:extLst>
                </a:gridCol>
                <a:gridCol w="661387">
                  <a:extLst>
                    <a:ext uri="{9D8B030D-6E8A-4147-A177-3AD203B41FA5}">
                      <a16:colId xmlns:a16="http://schemas.microsoft.com/office/drawing/2014/main" val="4235582933"/>
                    </a:ext>
                  </a:extLst>
                </a:gridCol>
                <a:gridCol w="661387">
                  <a:extLst>
                    <a:ext uri="{9D8B030D-6E8A-4147-A177-3AD203B41FA5}">
                      <a16:colId xmlns:a16="http://schemas.microsoft.com/office/drawing/2014/main" val="2024957293"/>
                    </a:ext>
                  </a:extLst>
                </a:gridCol>
                <a:gridCol w="661387">
                  <a:extLst>
                    <a:ext uri="{9D8B030D-6E8A-4147-A177-3AD203B41FA5}">
                      <a16:colId xmlns:a16="http://schemas.microsoft.com/office/drawing/2014/main" val="3434716151"/>
                    </a:ext>
                  </a:extLst>
                </a:gridCol>
                <a:gridCol w="661387">
                  <a:extLst>
                    <a:ext uri="{9D8B030D-6E8A-4147-A177-3AD203B41FA5}">
                      <a16:colId xmlns:a16="http://schemas.microsoft.com/office/drawing/2014/main" val="188161754"/>
                    </a:ext>
                  </a:extLst>
                </a:gridCol>
                <a:gridCol w="661387">
                  <a:extLst>
                    <a:ext uri="{9D8B030D-6E8A-4147-A177-3AD203B41FA5}">
                      <a16:colId xmlns:a16="http://schemas.microsoft.com/office/drawing/2014/main" val="13968753"/>
                    </a:ext>
                  </a:extLst>
                </a:gridCol>
                <a:gridCol w="661387">
                  <a:extLst>
                    <a:ext uri="{9D8B030D-6E8A-4147-A177-3AD203B41FA5}">
                      <a16:colId xmlns:a16="http://schemas.microsoft.com/office/drawing/2014/main" val="41823764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2024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2025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2026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2027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2028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2029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2030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013078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1D45CFF-2105-2F9B-AAF6-A88807862F3F}"/>
              </a:ext>
            </a:extLst>
          </p:cNvPr>
          <p:cNvSpPr txBox="1"/>
          <p:nvPr/>
        </p:nvSpPr>
        <p:spPr>
          <a:xfrm>
            <a:off x="244441" y="4079926"/>
            <a:ext cx="6900636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Residents and businesses and community groups are closely involved in determining local solutions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07C33D-5FE0-6F9A-C02C-698D69D65704}"/>
              </a:ext>
            </a:extLst>
          </p:cNvPr>
          <p:cNvSpPr txBox="1"/>
          <p:nvPr/>
        </p:nvSpPr>
        <p:spPr>
          <a:xfrm>
            <a:off x="209064" y="1398691"/>
            <a:ext cx="707812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opperplate Gothic Bold" panose="020E0705020206020404" pitchFamily="34" charset="77"/>
              </a:rPr>
              <a:t>What would it take to achieve?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A82CF7-7FF7-E52E-5976-26AE8870A9B0}"/>
              </a:ext>
            </a:extLst>
          </p:cNvPr>
          <p:cNvSpPr txBox="1"/>
          <p:nvPr/>
        </p:nvSpPr>
        <p:spPr>
          <a:xfrm>
            <a:off x="244441" y="3286747"/>
            <a:ext cx="6900636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SAC Thriving Communities, Places, and economic development team are key partners in implementing change and positive impact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E3C6C1-F67D-0AF3-3AE3-68366BBAD6F0}"/>
              </a:ext>
            </a:extLst>
          </p:cNvPr>
          <p:cNvSpPr txBox="1"/>
          <p:nvPr/>
        </p:nvSpPr>
        <p:spPr>
          <a:xfrm>
            <a:off x="244441" y="4786477"/>
            <a:ext cx="6900636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 enthusiastic community of volunteers are helping drive improvements across many areas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2C66AD-C6E1-BADC-ED6B-26A0009431D1}"/>
              </a:ext>
            </a:extLst>
          </p:cNvPr>
          <p:cNvSpPr txBox="1"/>
          <p:nvPr/>
        </p:nvSpPr>
        <p:spPr>
          <a:xfrm>
            <a:off x="258140" y="5578269"/>
            <a:ext cx="6900636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Local businesses are key providers of expertise and support in shaping the future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DAA6DFA4-39CA-F6DC-F3DB-B677AEA934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0309493"/>
              </p:ext>
            </p:extLst>
          </p:nvPr>
        </p:nvGraphicFramePr>
        <p:xfrm>
          <a:off x="7370507" y="3375932"/>
          <a:ext cx="4643408" cy="3708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63344">
                  <a:extLst>
                    <a:ext uri="{9D8B030D-6E8A-4147-A177-3AD203B41FA5}">
                      <a16:colId xmlns:a16="http://schemas.microsoft.com/office/drawing/2014/main" val="704870815"/>
                    </a:ext>
                  </a:extLst>
                </a:gridCol>
                <a:gridCol w="663344">
                  <a:extLst>
                    <a:ext uri="{9D8B030D-6E8A-4147-A177-3AD203B41FA5}">
                      <a16:colId xmlns:a16="http://schemas.microsoft.com/office/drawing/2014/main" val="4235582933"/>
                    </a:ext>
                  </a:extLst>
                </a:gridCol>
                <a:gridCol w="663344">
                  <a:extLst>
                    <a:ext uri="{9D8B030D-6E8A-4147-A177-3AD203B41FA5}">
                      <a16:colId xmlns:a16="http://schemas.microsoft.com/office/drawing/2014/main" val="2024957293"/>
                    </a:ext>
                  </a:extLst>
                </a:gridCol>
                <a:gridCol w="663344">
                  <a:extLst>
                    <a:ext uri="{9D8B030D-6E8A-4147-A177-3AD203B41FA5}">
                      <a16:colId xmlns:a16="http://schemas.microsoft.com/office/drawing/2014/main" val="3434716151"/>
                    </a:ext>
                  </a:extLst>
                </a:gridCol>
                <a:gridCol w="663344">
                  <a:extLst>
                    <a:ext uri="{9D8B030D-6E8A-4147-A177-3AD203B41FA5}">
                      <a16:colId xmlns:a16="http://schemas.microsoft.com/office/drawing/2014/main" val="188161754"/>
                    </a:ext>
                  </a:extLst>
                </a:gridCol>
                <a:gridCol w="663344">
                  <a:extLst>
                    <a:ext uri="{9D8B030D-6E8A-4147-A177-3AD203B41FA5}">
                      <a16:colId xmlns:a16="http://schemas.microsoft.com/office/drawing/2014/main" val="13968753"/>
                    </a:ext>
                  </a:extLst>
                </a:gridCol>
                <a:gridCol w="663344">
                  <a:extLst>
                    <a:ext uri="{9D8B030D-6E8A-4147-A177-3AD203B41FA5}">
                      <a16:colId xmlns:a16="http://schemas.microsoft.com/office/drawing/2014/main" val="41823764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0130782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19B21C1C-FB10-BDA0-BE85-198FC7D94D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8271273"/>
              </p:ext>
            </p:extLst>
          </p:nvPr>
        </p:nvGraphicFramePr>
        <p:xfrm>
          <a:off x="7356808" y="4052931"/>
          <a:ext cx="4634371" cy="3708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62053">
                  <a:extLst>
                    <a:ext uri="{9D8B030D-6E8A-4147-A177-3AD203B41FA5}">
                      <a16:colId xmlns:a16="http://schemas.microsoft.com/office/drawing/2014/main" val="704870815"/>
                    </a:ext>
                  </a:extLst>
                </a:gridCol>
                <a:gridCol w="662053">
                  <a:extLst>
                    <a:ext uri="{9D8B030D-6E8A-4147-A177-3AD203B41FA5}">
                      <a16:colId xmlns:a16="http://schemas.microsoft.com/office/drawing/2014/main" val="4235582933"/>
                    </a:ext>
                  </a:extLst>
                </a:gridCol>
                <a:gridCol w="662053">
                  <a:extLst>
                    <a:ext uri="{9D8B030D-6E8A-4147-A177-3AD203B41FA5}">
                      <a16:colId xmlns:a16="http://schemas.microsoft.com/office/drawing/2014/main" val="2024957293"/>
                    </a:ext>
                  </a:extLst>
                </a:gridCol>
                <a:gridCol w="662053">
                  <a:extLst>
                    <a:ext uri="{9D8B030D-6E8A-4147-A177-3AD203B41FA5}">
                      <a16:colId xmlns:a16="http://schemas.microsoft.com/office/drawing/2014/main" val="3434716151"/>
                    </a:ext>
                  </a:extLst>
                </a:gridCol>
                <a:gridCol w="662053">
                  <a:extLst>
                    <a:ext uri="{9D8B030D-6E8A-4147-A177-3AD203B41FA5}">
                      <a16:colId xmlns:a16="http://schemas.microsoft.com/office/drawing/2014/main" val="188161754"/>
                    </a:ext>
                  </a:extLst>
                </a:gridCol>
                <a:gridCol w="662053">
                  <a:extLst>
                    <a:ext uri="{9D8B030D-6E8A-4147-A177-3AD203B41FA5}">
                      <a16:colId xmlns:a16="http://schemas.microsoft.com/office/drawing/2014/main" val="13968753"/>
                    </a:ext>
                  </a:extLst>
                </a:gridCol>
                <a:gridCol w="662053">
                  <a:extLst>
                    <a:ext uri="{9D8B030D-6E8A-4147-A177-3AD203B41FA5}">
                      <a16:colId xmlns:a16="http://schemas.microsoft.com/office/drawing/2014/main" val="41823764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0130782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8D0F5A41-5E09-2B5C-E3A3-EF55E23124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6374410"/>
              </p:ext>
            </p:extLst>
          </p:nvPr>
        </p:nvGraphicFramePr>
        <p:xfrm>
          <a:off x="7356808" y="4786417"/>
          <a:ext cx="4643408" cy="3708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63344">
                  <a:extLst>
                    <a:ext uri="{9D8B030D-6E8A-4147-A177-3AD203B41FA5}">
                      <a16:colId xmlns:a16="http://schemas.microsoft.com/office/drawing/2014/main" val="704870815"/>
                    </a:ext>
                  </a:extLst>
                </a:gridCol>
                <a:gridCol w="663344">
                  <a:extLst>
                    <a:ext uri="{9D8B030D-6E8A-4147-A177-3AD203B41FA5}">
                      <a16:colId xmlns:a16="http://schemas.microsoft.com/office/drawing/2014/main" val="4235582933"/>
                    </a:ext>
                  </a:extLst>
                </a:gridCol>
                <a:gridCol w="663344">
                  <a:extLst>
                    <a:ext uri="{9D8B030D-6E8A-4147-A177-3AD203B41FA5}">
                      <a16:colId xmlns:a16="http://schemas.microsoft.com/office/drawing/2014/main" val="2024957293"/>
                    </a:ext>
                  </a:extLst>
                </a:gridCol>
                <a:gridCol w="663344">
                  <a:extLst>
                    <a:ext uri="{9D8B030D-6E8A-4147-A177-3AD203B41FA5}">
                      <a16:colId xmlns:a16="http://schemas.microsoft.com/office/drawing/2014/main" val="3434716151"/>
                    </a:ext>
                  </a:extLst>
                </a:gridCol>
                <a:gridCol w="663344">
                  <a:extLst>
                    <a:ext uri="{9D8B030D-6E8A-4147-A177-3AD203B41FA5}">
                      <a16:colId xmlns:a16="http://schemas.microsoft.com/office/drawing/2014/main" val="188161754"/>
                    </a:ext>
                  </a:extLst>
                </a:gridCol>
                <a:gridCol w="663344">
                  <a:extLst>
                    <a:ext uri="{9D8B030D-6E8A-4147-A177-3AD203B41FA5}">
                      <a16:colId xmlns:a16="http://schemas.microsoft.com/office/drawing/2014/main" val="13968753"/>
                    </a:ext>
                  </a:extLst>
                </a:gridCol>
                <a:gridCol w="663344">
                  <a:extLst>
                    <a:ext uri="{9D8B030D-6E8A-4147-A177-3AD203B41FA5}">
                      <a16:colId xmlns:a16="http://schemas.microsoft.com/office/drawing/2014/main" val="41823764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0130782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44700B3F-B9C9-6CAE-CF44-37CBE87A83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8520365"/>
              </p:ext>
            </p:extLst>
          </p:nvPr>
        </p:nvGraphicFramePr>
        <p:xfrm>
          <a:off x="7356808" y="5459990"/>
          <a:ext cx="4643408" cy="3708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63344">
                  <a:extLst>
                    <a:ext uri="{9D8B030D-6E8A-4147-A177-3AD203B41FA5}">
                      <a16:colId xmlns:a16="http://schemas.microsoft.com/office/drawing/2014/main" val="704870815"/>
                    </a:ext>
                  </a:extLst>
                </a:gridCol>
                <a:gridCol w="663344">
                  <a:extLst>
                    <a:ext uri="{9D8B030D-6E8A-4147-A177-3AD203B41FA5}">
                      <a16:colId xmlns:a16="http://schemas.microsoft.com/office/drawing/2014/main" val="4235582933"/>
                    </a:ext>
                  </a:extLst>
                </a:gridCol>
                <a:gridCol w="663344">
                  <a:extLst>
                    <a:ext uri="{9D8B030D-6E8A-4147-A177-3AD203B41FA5}">
                      <a16:colId xmlns:a16="http://schemas.microsoft.com/office/drawing/2014/main" val="2024957293"/>
                    </a:ext>
                  </a:extLst>
                </a:gridCol>
                <a:gridCol w="663344">
                  <a:extLst>
                    <a:ext uri="{9D8B030D-6E8A-4147-A177-3AD203B41FA5}">
                      <a16:colId xmlns:a16="http://schemas.microsoft.com/office/drawing/2014/main" val="3434716151"/>
                    </a:ext>
                  </a:extLst>
                </a:gridCol>
                <a:gridCol w="663344">
                  <a:extLst>
                    <a:ext uri="{9D8B030D-6E8A-4147-A177-3AD203B41FA5}">
                      <a16:colId xmlns:a16="http://schemas.microsoft.com/office/drawing/2014/main" val="188161754"/>
                    </a:ext>
                  </a:extLst>
                </a:gridCol>
                <a:gridCol w="663344">
                  <a:extLst>
                    <a:ext uri="{9D8B030D-6E8A-4147-A177-3AD203B41FA5}">
                      <a16:colId xmlns:a16="http://schemas.microsoft.com/office/drawing/2014/main" val="13968753"/>
                    </a:ext>
                  </a:extLst>
                </a:gridCol>
                <a:gridCol w="663344">
                  <a:extLst>
                    <a:ext uri="{9D8B030D-6E8A-4147-A177-3AD203B41FA5}">
                      <a16:colId xmlns:a16="http://schemas.microsoft.com/office/drawing/2014/main" val="41823764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0130782"/>
                  </a:ext>
                </a:extLst>
              </a:tr>
            </a:tbl>
          </a:graphicData>
        </a:graphic>
      </p:graphicFrame>
      <p:pic>
        <p:nvPicPr>
          <p:cNvPr id="15" name="Picture 14" descr="A green check mark in a square&#10;&#10;Description automatically generated">
            <a:extLst>
              <a:ext uri="{FF2B5EF4-FFF2-40B4-BE49-F238E27FC236}">
                <a16:creationId xmlns:a16="http://schemas.microsoft.com/office/drawing/2014/main" id="{447283CF-7EE5-5BC4-2666-B0C9AE565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8393" y="3388974"/>
            <a:ext cx="333933" cy="324207"/>
          </a:xfrm>
          <a:prstGeom prst="rect">
            <a:avLst/>
          </a:prstGeom>
        </p:spPr>
      </p:pic>
      <p:pic>
        <p:nvPicPr>
          <p:cNvPr id="16" name="Picture 15" descr="A green check mark in a square&#10;&#10;Description automatically generated">
            <a:extLst>
              <a:ext uri="{FF2B5EF4-FFF2-40B4-BE49-F238E27FC236}">
                <a16:creationId xmlns:a16="http://schemas.microsoft.com/office/drawing/2014/main" id="{03746300-B4B1-448B-4DB8-6567DD0AB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7672" y="4072323"/>
            <a:ext cx="333933" cy="324207"/>
          </a:xfrm>
          <a:prstGeom prst="rect">
            <a:avLst/>
          </a:prstGeom>
        </p:spPr>
      </p:pic>
      <p:pic>
        <p:nvPicPr>
          <p:cNvPr id="17" name="Picture 16" descr="A green check mark in a square&#10;&#10;Description automatically generated">
            <a:extLst>
              <a:ext uri="{FF2B5EF4-FFF2-40B4-BE49-F238E27FC236}">
                <a16:creationId xmlns:a16="http://schemas.microsoft.com/office/drawing/2014/main" id="{8A8F5CBC-8F61-5D43-0685-FEAA5818C6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7154" y="4076741"/>
            <a:ext cx="333933" cy="324207"/>
          </a:xfrm>
          <a:prstGeom prst="rect">
            <a:avLst/>
          </a:prstGeom>
        </p:spPr>
      </p:pic>
      <p:pic>
        <p:nvPicPr>
          <p:cNvPr id="18" name="Picture 17" descr="A green check mark in a square&#10;&#10;Description automatically generated">
            <a:extLst>
              <a:ext uri="{FF2B5EF4-FFF2-40B4-BE49-F238E27FC236}">
                <a16:creationId xmlns:a16="http://schemas.microsoft.com/office/drawing/2014/main" id="{C3FC0D84-1B61-6DAB-E6FE-1647FE630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3109" y="4067036"/>
            <a:ext cx="333933" cy="324207"/>
          </a:xfrm>
          <a:prstGeom prst="rect">
            <a:avLst/>
          </a:prstGeom>
        </p:spPr>
      </p:pic>
      <p:pic>
        <p:nvPicPr>
          <p:cNvPr id="19" name="Picture 18" descr="A green check mark in a square&#10;&#10;Description automatically generated">
            <a:extLst>
              <a:ext uri="{FF2B5EF4-FFF2-40B4-BE49-F238E27FC236}">
                <a16:creationId xmlns:a16="http://schemas.microsoft.com/office/drawing/2014/main" id="{E61E83E9-478E-EB08-E19D-742C3F08C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9266" y="4067037"/>
            <a:ext cx="333933" cy="324207"/>
          </a:xfrm>
          <a:prstGeom prst="rect">
            <a:avLst/>
          </a:prstGeom>
        </p:spPr>
      </p:pic>
      <p:pic>
        <p:nvPicPr>
          <p:cNvPr id="20" name="Picture 19" descr="A green check mark in a square&#10;&#10;Description automatically generated">
            <a:extLst>
              <a:ext uri="{FF2B5EF4-FFF2-40B4-BE49-F238E27FC236}">
                <a16:creationId xmlns:a16="http://schemas.microsoft.com/office/drawing/2014/main" id="{9B26CB31-A06F-1BBD-F647-7B95384EBA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1653" y="4071712"/>
            <a:ext cx="333933" cy="324207"/>
          </a:xfrm>
          <a:prstGeom prst="rect">
            <a:avLst/>
          </a:prstGeom>
        </p:spPr>
      </p:pic>
      <p:pic>
        <p:nvPicPr>
          <p:cNvPr id="21" name="Picture 20" descr="A green check mark in a square&#10;&#10;Description automatically generated">
            <a:extLst>
              <a:ext uri="{FF2B5EF4-FFF2-40B4-BE49-F238E27FC236}">
                <a16:creationId xmlns:a16="http://schemas.microsoft.com/office/drawing/2014/main" id="{95AFEF67-F0CF-76C7-C541-8527B906A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3311" y="4065532"/>
            <a:ext cx="333933" cy="324207"/>
          </a:xfrm>
          <a:prstGeom prst="rect">
            <a:avLst/>
          </a:prstGeom>
        </p:spPr>
      </p:pic>
      <p:pic>
        <p:nvPicPr>
          <p:cNvPr id="22" name="Picture 21" descr="A green check mark in a square&#10;&#10;Description automatically generated">
            <a:extLst>
              <a:ext uri="{FF2B5EF4-FFF2-40B4-BE49-F238E27FC236}">
                <a16:creationId xmlns:a16="http://schemas.microsoft.com/office/drawing/2014/main" id="{5DD345FB-FD8A-79FA-EB00-659885DB9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0744" y="4793304"/>
            <a:ext cx="333933" cy="324207"/>
          </a:xfrm>
          <a:prstGeom prst="rect">
            <a:avLst/>
          </a:prstGeom>
        </p:spPr>
      </p:pic>
      <p:pic>
        <p:nvPicPr>
          <p:cNvPr id="23" name="Picture 22" descr="A green check mark in a square&#10;&#10;Description automatically generated">
            <a:extLst>
              <a:ext uri="{FF2B5EF4-FFF2-40B4-BE49-F238E27FC236}">
                <a16:creationId xmlns:a16="http://schemas.microsoft.com/office/drawing/2014/main" id="{774140BC-6EC8-DB5A-DAB2-DFF3EED0B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0226" y="4797722"/>
            <a:ext cx="333933" cy="324207"/>
          </a:xfrm>
          <a:prstGeom prst="rect">
            <a:avLst/>
          </a:prstGeom>
        </p:spPr>
      </p:pic>
      <p:pic>
        <p:nvPicPr>
          <p:cNvPr id="24" name="Picture 23" descr="A green check mark in a square&#10;&#10;Description automatically generated">
            <a:extLst>
              <a:ext uri="{FF2B5EF4-FFF2-40B4-BE49-F238E27FC236}">
                <a16:creationId xmlns:a16="http://schemas.microsoft.com/office/drawing/2014/main" id="{C2DA2CA1-FDC1-0B48-71DD-1D306DDB20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6181" y="4788017"/>
            <a:ext cx="333933" cy="324207"/>
          </a:xfrm>
          <a:prstGeom prst="rect">
            <a:avLst/>
          </a:prstGeom>
        </p:spPr>
      </p:pic>
      <p:pic>
        <p:nvPicPr>
          <p:cNvPr id="25" name="Picture 24" descr="A green check mark in a square&#10;&#10;Description automatically generated">
            <a:extLst>
              <a:ext uri="{FF2B5EF4-FFF2-40B4-BE49-F238E27FC236}">
                <a16:creationId xmlns:a16="http://schemas.microsoft.com/office/drawing/2014/main" id="{4724D64C-72D1-8AA6-7308-F3E6C31B48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2338" y="4788018"/>
            <a:ext cx="333933" cy="324207"/>
          </a:xfrm>
          <a:prstGeom prst="rect">
            <a:avLst/>
          </a:prstGeom>
        </p:spPr>
      </p:pic>
      <p:pic>
        <p:nvPicPr>
          <p:cNvPr id="26" name="Picture 25" descr="A green check mark in a square&#10;&#10;Description automatically generated">
            <a:extLst>
              <a:ext uri="{FF2B5EF4-FFF2-40B4-BE49-F238E27FC236}">
                <a16:creationId xmlns:a16="http://schemas.microsoft.com/office/drawing/2014/main" id="{AAB37DA7-DFF2-6528-0707-FEAF35368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6383" y="4786513"/>
            <a:ext cx="333933" cy="324207"/>
          </a:xfrm>
          <a:prstGeom prst="rect">
            <a:avLst/>
          </a:prstGeom>
        </p:spPr>
      </p:pic>
      <p:pic>
        <p:nvPicPr>
          <p:cNvPr id="27" name="Picture 26" descr="A green check mark in a square&#10;&#10;Description automatically generated">
            <a:extLst>
              <a:ext uri="{FF2B5EF4-FFF2-40B4-BE49-F238E27FC236}">
                <a16:creationId xmlns:a16="http://schemas.microsoft.com/office/drawing/2014/main" id="{3E58B98C-368E-D2F0-C47D-54043CA69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6201" y="3386254"/>
            <a:ext cx="333933" cy="324207"/>
          </a:xfrm>
          <a:prstGeom prst="rect">
            <a:avLst/>
          </a:prstGeom>
        </p:spPr>
      </p:pic>
      <p:pic>
        <p:nvPicPr>
          <p:cNvPr id="28" name="Picture 27" descr="A green check mark in a square&#10;&#10;Description automatically generated">
            <a:extLst>
              <a:ext uri="{FF2B5EF4-FFF2-40B4-BE49-F238E27FC236}">
                <a16:creationId xmlns:a16="http://schemas.microsoft.com/office/drawing/2014/main" id="{36C7B73D-92B1-165D-A720-1514F7958C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7042" y="3393794"/>
            <a:ext cx="333933" cy="324207"/>
          </a:xfrm>
          <a:prstGeom prst="rect">
            <a:avLst/>
          </a:prstGeom>
        </p:spPr>
      </p:pic>
      <p:pic>
        <p:nvPicPr>
          <p:cNvPr id="31" name="Picture 30" descr="A green check mark in a square&#10;&#10;Description automatically generated">
            <a:extLst>
              <a:ext uri="{FF2B5EF4-FFF2-40B4-BE49-F238E27FC236}">
                <a16:creationId xmlns:a16="http://schemas.microsoft.com/office/drawing/2014/main" id="{65F6BDD6-F042-AB05-FEB5-066C545CE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8685" y="5455584"/>
            <a:ext cx="333933" cy="324207"/>
          </a:xfrm>
          <a:prstGeom prst="rect">
            <a:avLst/>
          </a:prstGeom>
        </p:spPr>
      </p:pic>
      <p:pic>
        <p:nvPicPr>
          <p:cNvPr id="32" name="Picture 31" descr="A green check mark in a square&#10;&#10;Description automatically generated">
            <a:extLst>
              <a:ext uri="{FF2B5EF4-FFF2-40B4-BE49-F238E27FC236}">
                <a16:creationId xmlns:a16="http://schemas.microsoft.com/office/drawing/2014/main" id="{8F7A62D0-CFE7-B53F-4822-91AB6C1CE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1262" y="4816363"/>
            <a:ext cx="333933" cy="324207"/>
          </a:xfrm>
          <a:prstGeom prst="rect">
            <a:avLst/>
          </a:prstGeom>
        </p:spPr>
      </p:pic>
      <p:pic>
        <p:nvPicPr>
          <p:cNvPr id="34" name="Picture 33" descr="A green check mark in a square&#10;&#10;Description automatically generated">
            <a:extLst>
              <a:ext uri="{FF2B5EF4-FFF2-40B4-BE49-F238E27FC236}">
                <a16:creationId xmlns:a16="http://schemas.microsoft.com/office/drawing/2014/main" id="{A03D57E6-7886-3996-EBDC-6E9A50F01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6585" y="5465290"/>
            <a:ext cx="333933" cy="324207"/>
          </a:xfrm>
          <a:prstGeom prst="rect">
            <a:avLst/>
          </a:prstGeom>
        </p:spPr>
      </p:pic>
      <p:pic>
        <p:nvPicPr>
          <p:cNvPr id="38" name="Picture 37" descr="A green check mark in a square&#10;&#10;Description automatically generated">
            <a:extLst>
              <a:ext uri="{FF2B5EF4-FFF2-40B4-BE49-F238E27FC236}">
                <a16:creationId xmlns:a16="http://schemas.microsoft.com/office/drawing/2014/main" id="{631BA746-0AC6-9758-1404-0ECF5871D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4485" y="5455584"/>
            <a:ext cx="333933" cy="324207"/>
          </a:xfrm>
          <a:prstGeom prst="rect">
            <a:avLst/>
          </a:prstGeom>
        </p:spPr>
      </p:pic>
      <p:pic>
        <p:nvPicPr>
          <p:cNvPr id="39" name="Picture 38" descr="A green check mark in a square&#10;&#10;Description automatically generated">
            <a:extLst>
              <a:ext uri="{FF2B5EF4-FFF2-40B4-BE49-F238E27FC236}">
                <a16:creationId xmlns:a16="http://schemas.microsoft.com/office/drawing/2014/main" id="{0AC2FC09-F19F-6DE6-1A88-F43F11F01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7903" y="5449481"/>
            <a:ext cx="333933" cy="324207"/>
          </a:xfrm>
          <a:prstGeom prst="rect">
            <a:avLst/>
          </a:prstGeom>
        </p:spPr>
      </p:pic>
      <p:pic>
        <p:nvPicPr>
          <p:cNvPr id="40" name="Picture 39" descr="A green check mark in a square&#10;&#10;Description automatically generated">
            <a:extLst>
              <a:ext uri="{FF2B5EF4-FFF2-40B4-BE49-F238E27FC236}">
                <a16:creationId xmlns:a16="http://schemas.microsoft.com/office/drawing/2014/main" id="{B8A7FC2A-D1FC-42B2-24C5-70F052825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4717" y="5462374"/>
            <a:ext cx="333933" cy="324207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E563774E-079D-1C35-E056-9F885A53F0CB}"/>
              </a:ext>
            </a:extLst>
          </p:cNvPr>
          <p:cNvSpPr txBox="1"/>
          <p:nvPr/>
        </p:nvSpPr>
        <p:spPr>
          <a:xfrm>
            <a:off x="268575" y="6163416"/>
            <a:ext cx="11745340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It will require teams to focus on different areas, working with partners and experts, with appropriate funding where required,</a:t>
            </a:r>
          </a:p>
          <a:p>
            <a:pPr algn="ctr"/>
            <a:r>
              <a:rPr lang="en-US" sz="1400" b="1" dirty="0"/>
              <a:t>and the community to evaluate ideas and options and then deliver solutions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D63A75C-672E-7534-33E4-7C2993330C34}"/>
              </a:ext>
            </a:extLst>
          </p:cNvPr>
          <p:cNvSpPr txBox="1"/>
          <p:nvPr/>
        </p:nvSpPr>
        <p:spPr>
          <a:xfrm>
            <a:off x="180008" y="32043"/>
            <a:ext cx="12011992" cy="73866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pperplate Gothic Bold" panose="020E0705020206020404" pitchFamily="34" charset="77"/>
              </a:rPr>
              <a:t>VISION TROON -  2030 GOAL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  <a:latin typeface="Copperplate Gothic Bold" panose="020E0705020206020404" pitchFamily="34" charset="77"/>
              </a:rPr>
              <a:t>our community, partners and stakeholders have been instrumental in  shaping &amp; creating Troon’s future across a wide range of projects</a:t>
            </a:r>
          </a:p>
        </p:txBody>
      </p:sp>
      <p:pic>
        <p:nvPicPr>
          <p:cNvPr id="4" name="Picture 3" descr="A green check mark in a square&#10;&#10;Description automatically generated">
            <a:extLst>
              <a:ext uri="{FF2B5EF4-FFF2-40B4-BE49-F238E27FC236}">
                <a16:creationId xmlns:a16="http://schemas.microsoft.com/office/drawing/2014/main" id="{A47A6ECE-EDC6-36DE-C2E2-0AD76C060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7672" y="5473156"/>
            <a:ext cx="333933" cy="324207"/>
          </a:xfrm>
          <a:prstGeom prst="rect">
            <a:avLst/>
          </a:prstGeom>
        </p:spPr>
      </p:pic>
      <p:pic>
        <p:nvPicPr>
          <p:cNvPr id="46" name="Picture 45" descr="A green check mark in a square&#10;&#10;Description automatically generated">
            <a:extLst>
              <a:ext uri="{FF2B5EF4-FFF2-40B4-BE49-F238E27FC236}">
                <a16:creationId xmlns:a16="http://schemas.microsoft.com/office/drawing/2014/main" id="{B275BCA4-A942-D098-30B4-AE4B0EFEE8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2885" y="5486417"/>
            <a:ext cx="333933" cy="324207"/>
          </a:xfrm>
          <a:prstGeom prst="rect">
            <a:avLst/>
          </a:prstGeom>
        </p:spPr>
      </p:pic>
      <p:pic>
        <p:nvPicPr>
          <p:cNvPr id="30" name="Picture 29" descr="A group of words in a circle over water&#10;&#10;Description automatically generated">
            <a:extLst>
              <a:ext uri="{FF2B5EF4-FFF2-40B4-BE49-F238E27FC236}">
                <a16:creationId xmlns:a16="http://schemas.microsoft.com/office/drawing/2014/main" id="{52E6F733-05C0-8503-8182-1DAFE3015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4321" y="784812"/>
            <a:ext cx="3261807" cy="1829078"/>
          </a:xfrm>
          <a:prstGeom prst="rect">
            <a:avLst/>
          </a:prstGeom>
        </p:spPr>
      </p:pic>
      <p:pic>
        <p:nvPicPr>
          <p:cNvPr id="9" name="Picture 8" descr="A green check mark in a square&#10;&#10;Description automatically generated">
            <a:extLst>
              <a:ext uri="{FF2B5EF4-FFF2-40B4-BE49-F238E27FC236}">
                <a16:creationId xmlns:a16="http://schemas.microsoft.com/office/drawing/2014/main" id="{4E4DC816-570D-C289-39E2-AD964CD1F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4648" y="3397558"/>
            <a:ext cx="333933" cy="324207"/>
          </a:xfrm>
          <a:prstGeom prst="rect">
            <a:avLst/>
          </a:prstGeom>
        </p:spPr>
      </p:pic>
      <p:pic>
        <p:nvPicPr>
          <p:cNvPr id="29" name="Picture 28" descr="A green check mark in a square&#10;&#10;Description automatically generated">
            <a:extLst>
              <a:ext uri="{FF2B5EF4-FFF2-40B4-BE49-F238E27FC236}">
                <a16:creationId xmlns:a16="http://schemas.microsoft.com/office/drawing/2014/main" id="{3A70B872-3B26-F0D9-245E-4F7ADA6141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0805" y="3397559"/>
            <a:ext cx="333933" cy="324207"/>
          </a:xfrm>
          <a:prstGeom prst="rect">
            <a:avLst/>
          </a:prstGeom>
        </p:spPr>
      </p:pic>
      <p:pic>
        <p:nvPicPr>
          <p:cNvPr id="33" name="Picture 32" descr="A green check mark in a square&#10;&#10;Description automatically generated">
            <a:extLst>
              <a:ext uri="{FF2B5EF4-FFF2-40B4-BE49-F238E27FC236}">
                <a16:creationId xmlns:a16="http://schemas.microsoft.com/office/drawing/2014/main" id="{BD6B9C5F-F806-FB7B-924A-4A0E60B69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3192" y="3402234"/>
            <a:ext cx="333933" cy="324207"/>
          </a:xfrm>
          <a:prstGeom prst="rect">
            <a:avLst/>
          </a:prstGeom>
        </p:spPr>
      </p:pic>
      <p:pic>
        <p:nvPicPr>
          <p:cNvPr id="36" name="Picture 35" descr="A green check mark in a square&#10;&#10;Description automatically generated">
            <a:extLst>
              <a:ext uri="{FF2B5EF4-FFF2-40B4-BE49-F238E27FC236}">
                <a16:creationId xmlns:a16="http://schemas.microsoft.com/office/drawing/2014/main" id="{CF342EE1-05F8-5DAD-B10D-0EF9B5E87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4850" y="3396054"/>
            <a:ext cx="333933" cy="324207"/>
          </a:xfrm>
          <a:prstGeom prst="rect">
            <a:avLst/>
          </a:prstGeom>
        </p:spPr>
      </p:pic>
      <p:pic>
        <p:nvPicPr>
          <p:cNvPr id="37" name="Picture 36" descr="A green check mark in a square&#10;&#10;Description automatically generated">
            <a:extLst>
              <a:ext uri="{FF2B5EF4-FFF2-40B4-BE49-F238E27FC236}">
                <a16:creationId xmlns:a16="http://schemas.microsoft.com/office/drawing/2014/main" id="{59738337-6388-700D-6482-94FE5AF3D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2885" y="4803197"/>
            <a:ext cx="333933" cy="324207"/>
          </a:xfrm>
          <a:prstGeom prst="rect">
            <a:avLst/>
          </a:prstGeom>
        </p:spPr>
      </p:pic>
      <p:pic>
        <p:nvPicPr>
          <p:cNvPr id="41" name="Picture 40" descr="A green check mark in a square&#10;&#10;Description automatically generated">
            <a:extLst>
              <a:ext uri="{FF2B5EF4-FFF2-40B4-BE49-F238E27FC236}">
                <a16:creationId xmlns:a16="http://schemas.microsoft.com/office/drawing/2014/main" id="{D14CCD2D-7205-CEFC-E0C6-7A32AB1139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1048" y="4069280"/>
            <a:ext cx="333933" cy="32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6998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26A0381-BE1F-0B70-EE18-55796AE053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2377511"/>
              </p:ext>
            </p:extLst>
          </p:nvPr>
        </p:nvGraphicFramePr>
        <p:xfrm>
          <a:off x="7359138" y="1992905"/>
          <a:ext cx="4629709" cy="3708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61387">
                  <a:extLst>
                    <a:ext uri="{9D8B030D-6E8A-4147-A177-3AD203B41FA5}">
                      <a16:colId xmlns:a16="http://schemas.microsoft.com/office/drawing/2014/main" val="704870815"/>
                    </a:ext>
                  </a:extLst>
                </a:gridCol>
                <a:gridCol w="661387">
                  <a:extLst>
                    <a:ext uri="{9D8B030D-6E8A-4147-A177-3AD203B41FA5}">
                      <a16:colId xmlns:a16="http://schemas.microsoft.com/office/drawing/2014/main" val="4235582933"/>
                    </a:ext>
                  </a:extLst>
                </a:gridCol>
                <a:gridCol w="661387">
                  <a:extLst>
                    <a:ext uri="{9D8B030D-6E8A-4147-A177-3AD203B41FA5}">
                      <a16:colId xmlns:a16="http://schemas.microsoft.com/office/drawing/2014/main" val="2024957293"/>
                    </a:ext>
                  </a:extLst>
                </a:gridCol>
                <a:gridCol w="661387">
                  <a:extLst>
                    <a:ext uri="{9D8B030D-6E8A-4147-A177-3AD203B41FA5}">
                      <a16:colId xmlns:a16="http://schemas.microsoft.com/office/drawing/2014/main" val="3434716151"/>
                    </a:ext>
                  </a:extLst>
                </a:gridCol>
                <a:gridCol w="661387">
                  <a:extLst>
                    <a:ext uri="{9D8B030D-6E8A-4147-A177-3AD203B41FA5}">
                      <a16:colId xmlns:a16="http://schemas.microsoft.com/office/drawing/2014/main" val="188161754"/>
                    </a:ext>
                  </a:extLst>
                </a:gridCol>
                <a:gridCol w="661387">
                  <a:extLst>
                    <a:ext uri="{9D8B030D-6E8A-4147-A177-3AD203B41FA5}">
                      <a16:colId xmlns:a16="http://schemas.microsoft.com/office/drawing/2014/main" val="13968753"/>
                    </a:ext>
                  </a:extLst>
                </a:gridCol>
                <a:gridCol w="661387">
                  <a:extLst>
                    <a:ext uri="{9D8B030D-6E8A-4147-A177-3AD203B41FA5}">
                      <a16:colId xmlns:a16="http://schemas.microsoft.com/office/drawing/2014/main" val="41823764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2024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2025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2026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2027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2028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2029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2030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013078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1D45CFF-2105-2F9B-AAF6-A88807862F3F}"/>
              </a:ext>
            </a:extLst>
          </p:cNvPr>
          <p:cNvSpPr txBox="1"/>
          <p:nvPr/>
        </p:nvSpPr>
        <p:spPr>
          <a:xfrm>
            <a:off x="244441" y="2778539"/>
            <a:ext cx="6900636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 Troon calendar of sporting, civic, music, business and cultural events is widely known and easily available to all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07C33D-5FE0-6F9A-C02C-698D69D65704}"/>
              </a:ext>
            </a:extLst>
          </p:cNvPr>
          <p:cNvSpPr txBox="1"/>
          <p:nvPr/>
        </p:nvSpPr>
        <p:spPr>
          <a:xfrm>
            <a:off x="200822" y="1244629"/>
            <a:ext cx="707812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opperplate Gothic Bold" panose="020E0705020206020404" pitchFamily="34" charset="77"/>
              </a:rPr>
              <a:t>What would it take to achieve?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A82CF7-7FF7-E52E-5976-26AE8870A9B0}"/>
              </a:ext>
            </a:extLst>
          </p:cNvPr>
          <p:cNvSpPr txBox="1"/>
          <p:nvPr/>
        </p:nvSpPr>
        <p:spPr>
          <a:xfrm>
            <a:off x="244441" y="3591742"/>
            <a:ext cx="6900636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SAC Destination Ayrshire and other partners are key players in developing and promoting new spaces and events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E3C6C1-F67D-0AF3-3AE3-68366BBAD6F0}"/>
              </a:ext>
            </a:extLst>
          </p:cNvPr>
          <p:cNvSpPr txBox="1"/>
          <p:nvPr/>
        </p:nvSpPr>
        <p:spPr>
          <a:xfrm>
            <a:off x="244441" y="4404945"/>
            <a:ext cx="6900636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 enthusiastic community of volunteers and groups are helping to create new spaces, areas of interest and new events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2C66AD-C6E1-BADC-ED6B-26A0009431D1}"/>
              </a:ext>
            </a:extLst>
          </p:cNvPr>
          <p:cNvSpPr txBox="1"/>
          <p:nvPr/>
        </p:nvSpPr>
        <p:spPr>
          <a:xfrm>
            <a:off x="244441" y="5218149"/>
            <a:ext cx="6900636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 new dedicated community space – for showcasing and celebrating Arts, Culture &amp; History – is rapidly becoming a great new asset to the town    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19B21C1C-FB10-BDA0-BE85-198FC7D94D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2000659"/>
              </p:ext>
            </p:extLst>
          </p:nvPr>
        </p:nvGraphicFramePr>
        <p:xfrm>
          <a:off x="7356808" y="3676347"/>
          <a:ext cx="4634371" cy="3708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62053">
                  <a:extLst>
                    <a:ext uri="{9D8B030D-6E8A-4147-A177-3AD203B41FA5}">
                      <a16:colId xmlns:a16="http://schemas.microsoft.com/office/drawing/2014/main" val="704870815"/>
                    </a:ext>
                  </a:extLst>
                </a:gridCol>
                <a:gridCol w="662053">
                  <a:extLst>
                    <a:ext uri="{9D8B030D-6E8A-4147-A177-3AD203B41FA5}">
                      <a16:colId xmlns:a16="http://schemas.microsoft.com/office/drawing/2014/main" val="4235582933"/>
                    </a:ext>
                  </a:extLst>
                </a:gridCol>
                <a:gridCol w="662053">
                  <a:extLst>
                    <a:ext uri="{9D8B030D-6E8A-4147-A177-3AD203B41FA5}">
                      <a16:colId xmlns:a16="http://schemas.microsoft.com/office/drawing/2014/main" val="2024957293"/>
                    </a:ext>
                  </a:extLst>
                </a:gridCol>
                <a:gridCol w="662053">
                  <a:extLst>
                    <a:ext uri="{9D8B030D-6E8A-4147-A177-3AD203B41FA5}">
                      <a16:colId xmlns:a16="http://schemas.microsoft.com/office/drawing/2014/main" val="3434716151"/>
                    </a:ext>
                  </a:extLst>
                </a:gridCol>
                <a:gridCol w="662053">
                  <a:extLst>
                    <a:ext uri="{9D8B030D-6E8A-4147-A177-3AD203B41FA5}">
                      <a16:colId xmlns:a16="http://schemas.microsoft.com/office/drawing/2014/main" val="188161754"/>
                    </a:ext>
                  </a:extLst>
                </a:gridCol>
                <a:gridCol w="662053">
                  <a:extLst>
                    <a:ext uri="{9D8B030D-6E8A-4147-A177-3AD203B41FA5}">
                      <a16:colId xmlns:a16="http://schemas.microsoft.com/office/drawing/2014/main" val="13968753"/>
                    </a:ext>
                  </a:extLst>
                </a:gridCol>
                <a:gridCol w="662053">
                  <a:extLst>
                    <a:ext uri="{9D8B030D-6E8A-4147-A177-3AD203B41FA5}">
                      <a16:colId xmlns:a16="http://schemas.microsoft.com/office/drawing/2014/main" val="41823764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0130782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8D0F5A41-5E09-2B5C-E3A3-EF55E23124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9478595"/>
              </p:ext>
            </p:extLst>
          </p:nvPr>
        </p:nvGraphicFramePr>
        <p:xfrm>
          <a:off x="7356808" y="4462519"/>
          <a:ext cx="4643408" cy="3708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63344">
                  <a:extLst>
                    <a:ext uri="{9D8B030D-6E8A-4147-A177-3AD203B41FA5}">
                      <a16:colId xmlns:a16="http://schemas.microsoft.com/office/drawing/2014/main" val="704870815"/>
                    </a:ext>
                  </a:extLst>
                </a:gridCol>
                <a:gridCol w="663344">
                  <a:extLst>
                    <a:ext uri="{9D8B030D-6E8A-4147-A177-3AD203B41FA5}">
                      <a16:colId xmlns:a16="http://schemas.microsoft.com/office/drawing/2014/main" val="4235582933"/>
                    </a:ext>
                  </a:extLst>
                </a:gridCol>
                <a:gridCol w="663344">
                  <a:extLst>
                    <a:ext uri="{9D8B030D-6E8A-4147-A177-3AD203B41FA5}">
                      <a16:colId xmlns:a16="http://schemas.microsoft.com/office/drawing/2014/main" val="2024957293"/>
                    </a:ext>
                  </a:extLst>
                </a:gridCol>
                <a:gridCol w="663344">
                  <a:extLst>
                    <a:ext uri="{9D8B030D-6E8A-4147-A177-3AD203B41FA5}">
                      <a16:colId xmlns:a16="http://schemas.microsoft.com/office/drawing/2014/main" val="3434716151"/>
                    </a:ext>
                  </a:extLst>
                </a:gridCol>
                <a:gridCol w="663344">
                  <a:extLst>
                    <a:ext uri="{9D8B030D-6E8A-4147-A177-3AD203B41FA5}">
                      <a16:colId xmlns:a16="http://schemas.microsoft.com/office/drawing/2014/main" val="188161754"/>
                    </a:ext>
                  </a:extLst>
                </a:gridCol>
                <a:gridCol w="663344">
                  <a:extLst>
                    <a:ext uri="{9D8B030D-6E8A-4147-A177-3AD203B41FA5}">
                      <a16:colId xmlns:a16="http://schemas.microsoft.com/office/drawing/2014/main" val="13968753"/>
                    </a:ext>
                  </a:extLst>
                </a:gridCol>
                <a:gridCol w="663344">
                  <a:extLst>
                    <a:ext uri="{9D8B030D-6E8A-4147-A177-3AD203B41FA5}">
                      <a16:colId xmlns:a16="http://schemas.microsoft.com/office/drawing/2014/main" val="41823764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0130782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44700B3F-B9C9-6CAE-CF44-37CBE87A83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0090458"/>
              </p:ext>
            </p:extLst>
          </p:nvPr>
        </p:nvGraphicFramePr>
        <p:xfrm>
          <a:off x="7370507" y="5313010"/>
          <a:ext cx="4643408" cy="3708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63344">
                  <a:extLst>
                    <a:ext uri="{9D8B030D-6E8A-4147-A177-3AD203B41FA5}">
                      <a16:colId xmlns:a16="http://schemas.microsoft.com/office/drawing/2014/main" val="704870815"/>
                    </a:ext>
                  </a:extLst>
                </a:gridCol>
                <a:gridCol w="663344">
                  <a:extLst>
                    <a:ext uri="{9D8B030D-6E8A-4147-A177-3AD203B41FA5}">
                      <a16:colId xmlns:a16="http://schemas.microsoft.com/office/drawing/2014/main" val="4235582933"/>
                    </a:ext>
                  </a:extLst>
                </a:gridCol>
                <a:gridCol w="663344">
                  <a:extLst>
                    <a:ext uri="{9D8B030D-6E8A-4147-A177-3AD203B41FA5}">
                      <a16:colId xmlns:a16="http://schemas.microsoft.com/office/drawing/2014/main" val="2024957293"/>
                    </a:ext>
                  </a:extLst>
                </a:gridCol>
                <a:gridCol w="663344">
                  <a:extLst>
                    <a:ext uri="{9D8B030D-6E8A-4147-A177-3AD203B41FA5}">
                      <a16:colId xmlns:a16="http://schemas.microsoft.com/office/drawing/2014/main" val="3434716151"/>
                    </a:ext>
                  </a:extLst>
                </a:gridCol>
                <a:gridCol w="663344">
                  <a:extLst>
                    <a:ext uri="{9D8B030D-6E8A-4147-A177-3AD203B41FA5}">
                      <a16:colId xmlns:a16="http://schemas.microsoft.com/office/drawing/2014/main" val="188161754"/>
                    </a:ext>
                  </a:extLst>
                </a:gridCol>
                <a:gridCol w="663344">
                  <a:extLst>
                    <a:ext uri="{9D8B030D-6E8A-4147-A177-3AD203B41FA5}">
                      <a16:colId xmlns:a16="http://schemas.microsoft.com/office/drawing/2014/main" val="13968753"/>
                    </a:ext>
                  </a:extLst>
                </a:gridCol>
                <a:gridCol w="663344">
                  <a:extLst>
                    <a:ext uri="{9D8B030D-6E8A-4147-A177-3AD203B41FA5}">
                      <a16:colId xmlns:a16="http://schemas.microsoft.com/office/drawing/2014/main" val="41823764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0130782"/>
                  </a:ext>
                </a:extLst>
              </a:tr>
            </a:tbl>
          </a:graphicData>
        </a:graphic>
      </p:graphicFrame>
      <p:pic>
        <p:nvPicPr>
          <p:cNvPr id="16" name="Picture 15" descr="A green check mark in a square&#10;&#10;Description automatically generated">
            <a:extLst>
              <a:ext uri="{FF2B5EF4-FFF2-40B4-BE49-F238E27FC236}">
                <a16:creationId xmlns:a16="http://schemas.microsoft.com/office/drawing/2014/main" id="{03746300-B4B1-448B-4DB8-6567DD0AB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7672" y="3695739"/>
            <a:ext cx="333933" cy="324207"/>
          </a:xfrm>
          <a:prstGeom prst="rect">
            <a:avLst/>
          </a:prstGeom>
        </p:spPr>
      </p:pic>
      <p:pic>
        <p:nvPicPr>
          <p:cNvPr id="17" name="Picture 16" descr="A green check mark in a square&#10;&#10;Description automatically generated">
            <a:extLst>
              <a:ext uri="{FF2B5EF4-FFF2-40B4-BE49-F238E27FC236}">
                <a16:creationId xmlns:a16="http://schemas.microsoft.com/office/drawing/2014/main" id="{8A8F5CBC-8F61-5D43-0685-FEAA5818C6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7154" y="3700157"/>
            <a:ext cx="333933" cy="324207"/>
          </a:xfrm>
          <a:prstGeom prst="rect">
            <a:avLst/>
          </a:prstGeom>
        </p:spPr>
      </p:pic>
      <p:pic>
        <p:nvPicPr>
          <p:cNvPr id="18" name="Picture 17" descr="A green check mark in a square&#10;&#10;Description automatically generated">
            <a:extLst>
              <a:ext uri="{FF2B5EF4-FFF2-40B4-BE49-F238E27FC236}">
                <a16:creationId xmlns:a16="http://schemas.microsoft.com/office/drawing/2014/main" id="{C3FC0D84-1B61-6DAB-E6FE-1647FE630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3109" y="3690452"/>
            <a:ext cx="333933" cy="324207"/>
          </a:xfrm>
          <a:prstGeom prst="rect">
            <a:avLst/>
          </a:prstGeom>
        </p:spPr>
      </p:pic>
      <p:pic>
        <p:nvPicPr>
          <p:cNvPr id="19" name="Picture 18" descr="A green check mark in a square&#10;&#10;Description automatically generated">
            <a:extLst>
              <a:ext uri="{FF2B5EF4-FFF2-40B4-BE49-F238E27FC236}">
                <a16:creationId xmlns:a16="http://schemas.microsoft.com/office/drawing/2014/main" id="{E61E83E9-478E-EB08-E19D-742C3F08C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9266" y="3690453"/>
            <a:ext cx="333933" cy="324207"/>
          </a:xfrm>
          <a:prstGeom prst="rect">
            <a:avLst/>
          </a:prstGeom>
        </p:spPr>
      </p:pic>
      <p:pic>
        <p:nvPicPr>
          <p:cNvPr id="20" name="Picture 19" descr="A green check mark in a square&#10;&#10;Description automatically generated">
            <a:extLst>
              <a:ext uri="{FF2B5EF4-FFF2-40B4-BE49-F238E27FC236}">
                <a16:creationId xmlns:a16="http://schemas.microsoft.com/office/drawing/2014/main" id="{9B26CB31-A06F-1BBD-F647-7B95384EBA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1653" y="3695128"/>
            <a:ext cx="333933" cy="324207"/>
          </a:xfrm>
          <a:prstGeom prst="rect">
            <a:avLst/>
          </a:prstGeom>
        </p:spPr>
      </p:pic>
      <p:pic>
        <p:nvPicPr>
          <p:cNvPr id="21" name="Picture 20" descr="A green check mark in a square&#10;&#10;Description automatically generated">
            <a:extLst>
              <a:ext uri="{FF2B5EF4-FFF2-40B4-BE49-F238E27FC236}">
                <a16:creationId xmlns:a16="http://schemas.microsoft.com/office/drawing/2014/main" id="{95AFEF67-F0CF-76C7-C541-8527B906A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3311" y="3688948"/>
            <a:ext cx="333933" cy="324207"/>
          </a:xfrm>
          <a:prstGeom prst="rect">
            <a:avLst/>
          </a:prstGeom>
        </p:spPr>
      </p:pic>
      <p:pic>
        <p:nvPicPr>
          <p:cNvPr id="22" name="Picture 21" descr="A green check mark in a square&#10;&#10;Description automatically generated">
            <a:extLst>
              <a:ext uri="{FF2B5EF4-FFF2-40B4-BE49-F238E27FC236}">
                <a16:creationId xmlns:a16="http://schemas.microsoft.com/office/drawing/2014/main" id="{5DD345FB-FD8A-79FA-EB00-659885DB9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0744" y="4469406"/>
            <a:ext cx="333933" cy="324207"/>
          </a:xfrm>
          <a:prstGeom prst="rect">
            <a:avLst/>
          </a:prstGeom>
        </p:spPr>
      </p:pic>
      <p:pic>
        <p:nvPicPr>
          <p:cNvPr id="23" name="Picture 22" descr="A green check mark in a square&#10;&#10;Description automatically generated">
            <a:extLst>
              <a:ext uri="{FF2B5EF4-FFF2-40B4-BE49-F238E27FC236}">
                <a16:creationId xmlns:a16="http://schemas.microsoft.com/office/drawing/2014/main" id="{774140BC-6EC8-DB5A-DAB2-DFF3EED0B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0226" y="4473824"/>
            <a:ext cx="333933" cy="324207"/>
          </a:xfrm>
          <a:prstGeom prst="rect">
            <a:avLst/>
          </a:prstGeom>
        </p:spPr>
      </p:pic>
      <p:pic>
        <p:nvPicPr>
          <p:cNvPr id="24" name="Picture 23" descr="A green check mark in a square&#10;&#10;Description automatically generated">
            <a:extLst>
              <a:ext uri="{FF2B5EF4-FFF2-40B4-BE49-F238E27FC236}">
                <a16:creationId xmlns:a16="http://schemas.microsoft.com/office/drawing/2014/main" id="{C2DA2CA1-FDC1-0B48-71DD-1D306DDB20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6181" y="4464119"/>
            <a:ext cx="333933" cy="324207"/>
          </a:xfrm>
          <a:prstGeom prst="rect">
            <a:avLst/>
          </a:prstGeom>
        </p:spPr>
      </p:pic>
      <p:pic>
        <p:nvPicPr>
          <p:cNvPr id="25" name="Picture 24" descr="A green check mark in a square&#10;&#10;Description automatically generated">
            <a:extLst>
              <a:ext uri="{FF2B5EF4-FFF2-40B4-BE49-F238E27FC236}">
                <a16:creationId xmlns:a16="http://schemas.microsoft.com/office/drawing/2014/main" id="{4724D64C-72D1-8AA6-7308-F3E6C31B48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2338" y="4464120"/>
            <a:ext cx="333933" cy="324207"/>
          </a:xfrm>
          <a:prstGeom prst="rect">
            <a:avLst/>
          </a:prstGeom>
        </p:spPr>
      </p:pic>
      <p:pic>
        <p:nvPicPr>
          <p:cNvPr id="26" name="Picture 25" descr="A green check mark in a square&#10;&#10;Description automatically generated">
            <a:extLst>
              <a:ext uri="{FF2B5EF4-FFF2-40B4-BE49-F238E27FC236}">
                <a16:creationId xmlns:a16="http://schemas.microsoft.com/office/drawing/2014/main" id="{AAB37DA7-DFF2-6528-0707-FEAF35368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6383" y="4462615"/>
            <a:ext cx="333933" cy="324207"/>
          </a:xfrm>
          <a:prstGeom prst="rect">
            <a:avLst/>
          </a:prstGeom>
        </p:spPr>
      </p:pic>
      <p:pic>
        <p:nvPicPr>
          <p:cNvPr id="30" name="Picture 29" descr="A green check mark in a square&#10;&#10;Description automatically generated">
            <a:extLst>
              <a:ext uri="{FF2B5EF4-FFF2-40B4-BE49-F238E27FC236}">
                <a16:creationId xmlns:a16="http://schemas.microsoft.com/office/drawing/2014/main" id="{120F6153-E761-0C86-FA94-F627EF17B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6227" y="5319813"/>
            <a:ext cx="333933" cy="324207"/>
          </a:xfrm>
          <a:prstGeom prst="rect">
            <a:avLst/>
          </a:prstGeom>
        </p:spPr>
      </p:pic>
      <p:pic>
        <p:nvPicPr>
          <p:cNvPr id="31" name="Picture 30" descr="A green check mark in a square&#10;&#10;Description automatically generated">
            <a:extLst>
              <a:ext uri="{FF2B5EF4-FFF2-40B4-BE49-F238E27FC236}">
                <a16:creationId xmlns:a16="http://schemas.microsoft.com/office/drawing/2014/main" id="{65F6BDD6-F042-AB05-FEB5-066C545CE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2384" y="5308604"/>
            <a:ext cx="333933" cy="324207"/>
          </a:xfrm>
          <a:prstGeom prst="rect">
            <a:avLst/>
          </a:prstGeom>
        </p:spPr>
      </p:pic>
      <p:pic>
        <p:nvPicPr>
          <p:cNvPr id="32" name="Picture 31" descr="A green check mark in a square&#10;&#10;Description automatically generated">
            <a:extLst>
              <a:ext uri="{FF2B5EF4-FFF2-40B4-BE49-F238E27FC236}">
                <a16:creationId xmlns:a16="http://schemas.microsoft.com/office/drawing/2014/main" id="{8F7A62D0-CFE7-B53F-4822-91AB6C1CE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1262" y="4492465"/>
            <a:ext cx="333933" cy="324207"/>
          </a:xfrm>
          <a:prstGeom prst="rect">
            <a:avLst/>
          </a:prstGeom>
        </p:spPr>
      </p:pic>
      <p:pic>
        <p:nvPicPr>
          <p:cNvPr id="34" name="Picture 33" descr="A green check mark in a square&#10;&#10;Description automatically generated">
            <a:extLst>
              <a:ext uri="{FF2B5EF4-FFF2-40B4-BE49-F238E27FC236}">
                <a16:creationId xmlns:a16="http://schemas.microsoft.com/office/drawing/2014/main" id="{A03D57E6-7886-3996-EBDC-6E9A50F01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0284" y="5318310"/>
            <a:ext cx="333933" cy="324207"/>
          </a:xfrm>
          <a:prstGeom prst="rect">
            <a:avLst/>
          </a:prstGeom>
        </p:spPr>
      </p:pic>
      <p:pic>
        <p:nvPicPr>
          <p:cNvPr id="38" name="Picture 37" descr="A green check mark in a square&#10;&#10;Description automatically generated">
            <a:extLst>
              <a:ext uri="{FF2B5EF4-FFF2-40B4-BE49-F238E27FC236}">
                <a16:creationId xmlns:a16="http://schemas.microsoft.com/office/drawing/2014/main" id="{631BA746-0AC6-9758-1404-0ECF5871D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8184" y="5308604"/>
            <a:ext cx="333933" cy="324207"/>
          </a:xfrm>
          <a:prstGeom prst="rect">
            <a:avLst/>
          </a:prstGeom>
        </p:spPr>
      </p:pic>
      <p:pic>
        <p:nvPicPr>
          <p:cNvPr id="39" name="Picture 38" descr="A green check mark in a square&#10;&#10;Description automatically generated">
            <a:extLst>
              <a:ext uri="{FF2B5EF4-FFF2-40B4-BE49-F238E27FC236}">
                <a16:creationId xmlns:a16="http://schemas.microsoft.com/office/drawing/2014/main" id="{0AC2FC09-F19F-6DE6-1A88-F43F11F01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1602" y="5302501"/>
            <a:ext cx="333933" cy="324207"/>
          </a:xfrm>
          <a:prstGeom prst="rect">
            <a:avLst/>
          </a:prstGeom>
        </p:spPr>
      </p:pic>
      <p:pic>
        <p:nvPicPr>
          <p:cNvPr id="40" name="Picture 39" descr="A green check mark in a square&#10;&#10;Description automatically generated">
            <a:extLst>
              <a:ext uri="{FF2B5EF4-FFF2-40B4-BE49-F238E27FC236}">
                <a16:creationId xmlns:a16="http://schemas.microsoft.com/office/drawing/2014/main" id="{B8A7FC2A-D1FC-42B2-24C5-70F052825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8416" y="5315394"/>
            <a:ext cx="333933" cy="324207"/>
          </a:xfrm>
          <a:prstGeom prst="rect">
            <a:avLst/>
          </a:prstGeom>
        </p:spPr>
      </p:pic>
      <p:pic>
        <p:nvPicPr>
          <p:cNvPr id="41" name="Picture 40" descr="A green check mark in a square&#10;&#10;Description automatically generated">
            <a:extLst>
              <a:ext uri="{FF2B5EF4-FFF2-40B4-BE49-F238E27FC236}">
                <a16:creationId xmlns:a16="http://schemas.microsoft.com/office/drawing/2014/main" id="{2B20E5E1-90AD-A49E-AC74-B98B64CDF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6732" y="3669520"/>
            <a:ext cx="333933" cy="324207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397A2B1-16CE-9C6F-AC9C-68C480A3D0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6313298"/>
              </p:ext>
            </p:extLst>
          </p:nvPr>
        </p:nvGraphicFramePr>
        <p:xfrm>
          <a:off x="7339839" y="2851052"/>
          <a:ext cx="4634371" cy="3708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62053">
                  <a:extLst>
                    <a:ext uri="{9D8B030D-6E8A-4147-A177-3AD203B41FA5}">
                      <a16:colId xmlns:a16="http://schemas.microsoft.com/office/drawing/2014/main" val="704870815"/>
                    </a:ext>
                  </a:extLst>
                </a:gridCol>
                <a:gridCol w="662053">
                  <a:extLst>
                    <a:ext uri="{9D8B030D-6E8A-4147-A177-3AD203B41FA5}">
                      <a16:colId xmlns:a16="http://schemas.microsoft.com/office/drawing/2014/main" val="4235582933"/>
                    </a:ext>
                  </a:extLst>
                </a:gridCol>
                <a:gridCol w="662053">
                  <a:extLst>
                    <a:ext uri="{9D8B030D-6E8A-4147-A177-3AD203B41FA5}">
                      <a16:colId xmlns:a16="http://schemas.microsoft.com/office/drawing/2014/main" val="2024957293"/>
                    </a:ext>
                  </a:extLst>
                </a:gridCol>
                <a:gridCol w="662053">
                  <a:extLst>
                    <a:ext uri="{9D8B030D-6E8A-4147-A177-3AD203B41FA5}">
                      <a16:colId xmlns:a16="http://schemas.microsoft.com/office/drawing/2014/main" val="3434716151"/>
                    </a:ext>
                  </a:extLst>
                </a:gridCol>
                <a:gridCol w="662053">
                  <a:extLst>
                    <a:ext uri="{9D8B030D-6E8A-4147-A177-3AD203B41FA5}">
                      <a16:colId xmlns:a16="http://schemas.microsoft.com/office/drawing/2014/main" val="188161754"/>
                    </a:ext>
                  </a:extLst>
                </a:gridCol>
                <a:gridCol w="662053">
                  <a:extLst>
                    <a:ext uri="{9D8B030D-6E8A-4147-A177-3AD203B41FA5}">
                      <a16:colId xmlns:a16="http://schemas.microsoft.com/office/drawing/2014/main" val="13968753"/>
                    </a:ext>
                  </a:extLst>
                </a:gridCol>
                <a:gridCol w="662053">
                  <a:extLst>
                    <a:ext uri="{9D8B030D-6E8A-4147-A177-3AD203B41FA5}">
                      <a16:colId xmlns:a16="http://schemas.microsoft.com/office/drawing/2014/main" val="41823764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0130782"/>
                  </a:ext>
                </a:extLst>
              </a:tr>
            </a:tbl>
          </a:graphicData>
        </a:graphic>
      </p:graphicFrame>
      <p:pic>
        <p:nvPicPr>
          <p:cNvPr id="35" name="Picture 34" descr="A green check mark in a square&#10;&#10;Description automatically generated">
            <a:extLst>
              <a:ext uri="{FF2B5EF4-FFF2-40B4-BE49-F238E27FC236}">
                <a16:creationId xmlns:a16="http://schemas.microsoft.com/office/drawing/2014/main" id="{FE5F7AF2-978B-8048-FDD0-6C2D58E87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0703" y="2870444"/>
            <a:ext cx="333933" cy="324207"/>
          </a:xfrm>
          <a:prstGeom prst="rect">
            <a:avLst/>
          </a:prstGeom>
        </p:spPr>
      </p:pic>
      <p:pic>
        <p:nvPicPr>
          <p:cNvPr id="36" name="Picture 35" descr="A green check mark in a square&#10;&#10;Description automatically generated">
            <a:extLst>
              <a:ext uri="{FF2B5EF4-FFF2-40B4-BE49-F238E27FC236}">
                <a16:creationId xmlns:a16="http://schemas.microsoft.com/office/drawing/2014/main" id="{37B832FE-216D-ED83-F90E-65BB18D27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0185" y="2874862"/>
            <a:ext cx="333933" cy="324207"/>
          </a:xfrm>
          <a:prstGeom prst="rect">
            <a:avLst/>
          </a:prstGeom>
        </p:spPr>
      </p:pic>
      <p:pic>
        <p:nvPicPr>
          <p:cNvPr id="42" name="Picture 41" descr="A green check mark in a square&#10;&#10;Description automatically generated">
            <a:extLst>
              <a:ext uri="{FF2B5EF4-FFF2-40B4-BE49-F238E27FC236}">
                <a16:creationId xmlns:a16="http://schemas.microsoft.com/office/drawing/2014/main" id="{CC4639D1-6D34-619C-2B3F-A73FBB6D9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6140" y="2865157"/>
            <a:ext cx="333933" cy="324207"/>
          </a:xfrm>
          <a:prstGeom prst="rect">
            <a:avLst/>
          </a:prstGeom>
        </p:spPr>
      </p:pic>
      <p:pic>
        <p:nvPicPr>
          <p:cNvPr id="43" name="Picture 42" descr="A green check mark in a square&#10;&#10;Description automatically generated">
            <a:extLst>
              <a:ext uri="{FF2B5EF4-FFF2-40B4-BE49-F238E27FC236}">
                <a16:creationId xmlns:a16="http://schemas.microsoft.com/office/drawing/2014/main" id="{51FB31CA-4D6C-358A-C076-12AC842357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2297" y="2865158"/>
            <a:ext cx="333933" cy="324207"/>
          </a:xfrm>
          <a:prstGeom prst="rect">
            <a:avLst/>
          </a:prstGeom>
        </p:spPr>
      </p:pic>
      <p:pic>
        <p:nvPicPr>
          <p:cNvPr id="44" name="Picture 43" descr="A green check mark in a square&#10;&#10;Description automatically generated">
            <a:extLst>
              <a:ext uri="{FF2B5EF4-FFF2-40B4-BE49-F238E27FC236}">
                <a16:creationId xmlns:a16="http://schemas.microsoft.com/office/drawing/2014/main" id="{C6806C42-383E-5212-6775-DAE1B22303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4684" y="2869833"/>
            <a:ext cx="333933" cy="324207"/>
          </a:xfrm>
          <a:prstGeom prst="rect">
            <a:avLst/>
          </a:prstGeom>
        </p:spPr>
      </p:pic>
      <p:pic>
        <p:nvPicPr>
          <p:cNvPr id="45" name="Picture 44" descr="A green check mark in a square&#10;&#10;Description automatically generated">
            <a:extLst>
              <a:ext uri="{FF2B5EF4-FFF2-40B4-BE49-F238E27FC236}">
                <a16:creationId xmlns:a16="http://schemas.microsoft.com/office/drawing/2014/main" id="{0AEB276B-E310-1D2E-D34B-96CA808F9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6342" y="2863653"/>
            <a:ext cx="333933" cy="324207"/>
          </a:xfrm>
          <a:prstGeom prst="rect">
            <a:avLst/>
          </a:prstGeom>
        </p:spPr>
      </p:pic>
      <p:pic>
        <p:nvPicPr>
          <p:cNvPr id="46" name="Picture 45" descr="A green check mark in a square&#10;&#10;Description automatically generated">
            <a:extLst>
              <a:ext uri="{FF2B5EF4-FFF2-40B4-BE49-F238E27FC236}">
                <a16:creationId xmlns:a16="http://schemas.microsoft.com/office/drawing/2014/main" id="{810A7437-4940-F7FA-164A-728DCA4BE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9763" y="2844225"/>
            <a:ext cx="333933" cy="324207"/>
          </a:xfrm>
          <a:prstGeom prst="rect">
            <a:avLst/>
          </a:prstGeom>
        </p:spPr>
      </p:pic>
      <p:sp>
        <p:nvSpPr>
          <p:cNvPr id="63" name="Slide Number Placeholder 1">
            <a:extLst>
              <a:ext uri="{FF2B5EF4-FFF2-40B4-BE49-F238E27FC236}">
                <a16:creationId xmlns:a16="http://schemas.microsoft.com/office/drawing/2014/main" id="{07E7F201-0518-C126-9E83-92DACCCB2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7245" y="1621517"/>
            <a:ext cx="2743200" cy="365125"/>
          </a:xfrm>
        </p:spPr>
        <p:txBody>
          <a:bodyPr/>
          <a:lstStyle/>
          <a:p>
            <a:fld id="{C8C13663-8A42-D847-8104-41DB15FABE8D}" type="slidenum">
              <a:rPr lang="en-US" smtClean="0"/>
              <a:t>9</a:t>
            </a:fld>
            <a:endParaRPr lang="en-US" dirty="0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9D689BD5-7575-27A1-88DE-2D209B34B47D}"/>
              </a:ext>
            </a:extLst>
          </p:cNvPr>
          <p:cNvGrpSpPr/>
          <p:nvPr/>
        </p:nvGrpSpPr>
        <p:grpSpPr>
          <a:xfrm>
            <a:off x="7339839" y="936063"/>
            <a:ext cx="4647563" cy="994792"/>
            <a:chOff x="6813194" y="5670896"/>
            <a:chExt cx="4647563" cy="994792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7088B905-9C18-CDE5-C377-F6C042143432}"/>
                </a:ext>
              </a:extLst>
            </p:cNvPr>
            <p:cNvGrpSpPr/>
            <p:nvPr/>
          </p:nvGrpSpPr>
          <p:grpSpPr>
            <a:xfrm>
              <a:off x="6813194" y="5670896"/>
              <a:ext cx="4647563" cy="994792"/>
              <a:chOff x="6808418" y="5607006"/>
              <a:chExt cx="4647563" cy="994792"/>
            </a:xfrm>
          </p:grpSpPr>
          <p:pic>
            <p:nvPicPr>
              <p:cNvPr id="67" name="Picture 66" descr="A lighthouse on an island&#10;&#10;Description automatically generated">
                <a:extLst>
                  <a:ext uri="{FF2B5EF4-FFF2-40B4-BE49-F238E27FC236}">
                    <a16:creationId xmlns:a16="http://schemas.microsoft.com/office/drawing/2014/main" id="{5FA4ADAD-6C04-D0E7-F1AD-DB5E54400B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08418" y="5607006"/>
                <a:ext cx="4647563" cy="994792"/>
              </a:xfrm>
              <a:prstGeom prst="rect">
                <a:avLst/>
              </a:prstGeom>
            </p:spPr>
          </p:pic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56288E32-D4C3-A829-3EB2-F67B12CFDC2E}"/>
                  </a:ext>
                </a:extLst>
              </p:cNvPr>
              <p:cNvGrpSpPr/>
              <p:nvPr/>
            </p:nvGrpSpPr>
            <p:grpSpPr>
              <a:xfrm>
                <a:off x="7579731" y="6180091"/>
                <a:ext cx="3191050" cy="367925"/>
                <a:chOff x="3817508" y="2714359"/>
                <a:chExt cx="3214871" cy="352922"/>
              </a:xfrm>
            </p:grpSpPr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87CBB326-AE45-8106-A450-D51F3DD5E774}"/>
                    </a:ext>
                  </a:extLst>
                </p:cNvPr>
                <p:cNvSpPr/>
                <p:nvPr/>
              </p:nvSpPr>
              <p:spPr>
                <a:xfrm>
                  <a:off x="3817508" y="2722523"/>
                  <a:ext cx="732340" cy="338554"/>
                </a:xfrm>
                <a:prstGeom prst="ellipse">
                  <a:avLst/>
                </a:prstGeom>
                <a:noFill/>
                <a:ln w="2222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6086CFAB-94A9-004E-B8DF-5844224740A3}"/>
                    </a:ext>
                  </a:extLst>
                </p:cNvPr>
                <p:cNvSpPr/>
                <p:nvPr/>
              </p:nvSpPr>
              <p:spPr>
                <a:xfrm>
                  <a:off x="4293022" y="2721543"/>
                  <a:ext cx="805048" cy="338554"/>
                </a:xfrm>
                <a:prstGeom prst="ellipse">
                  <a:avLst/>
                </a:prstGeom>
                <a:noFill/>
                <a:ln w="22225">
                  <a:solidFill>
                    <a:srgbClr val="FF93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id="{A8AE5B1E-19D0-9C21-0C64-18E599520102}"/>
                    </a:ext>
                  </a:extLst>
                </p:cNvPr>
                <p:cNvSpPr/>
                <p:nvPr/>
              </p:nvSpPr>
              <p:spPr>
                <a:xfrm>
                  <a:off x="4841244" y="2728727"/>
                  <a:ext cx="901596" cy="338554"/>
                </a:xfrm>
                <a:prstGeom prst="ellipse">
                  <a:avLst/>
                </a:prstGeom>
                <a:noFill/>
                <a:ln w="22225">
                  <a:solidFill>
                    <a:srgbClr val="FFFC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F9B2A44A-60B3-A761-D984-8CD8E04C2D01}"/>
                    </a:ext>
                  </a:extLst>
                </p:cNvPr>
                <p:cNvSpPr/>
                <p:nvPr/>
              </p:nvSpPr>
              <p:spPr>
                <a:xfrm>
                  <a:off x="5486014" y="2728727"/>
                  <a:ext cx="901596" cy="338554"/>
                </a:xfrm>
                <a:prstGeom prst="ellipse">
                  <a:avLst/>
                </a:prstGeom>
                <a:noFill/>
                <a:ln w="2222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27B7148C-70BB-091F-F57F-7DE61D77F230}"/>
                    </a:ext>
                  </a:extLst>
                </p:cNvPr>
                <p:cNvSpPr/>
                <p:nvPr/>
              </p:nvSpPr>
              <p:spPr>
                <a:xfrm>
                  <a:off x="6130783" y="2728727"/>
                  <a:ext cx="901596" cy="338554"/>
                </a:xfrm>
                <a:prstGeom prst="ellipse">
                  <a:avLst/>
                </a:prstGeom>
                <a:noFill/>
                <a:ln w="22225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BF9C8BDE-39E8-2732-F3E1-E65FFBA9804A}"/>
                    </a:ext>
                  </a:extLst>
                </p:cNvPr>
                <p:cNvSpPr txBox="1"/>
                <p:nvPr/>
              </p:nvSpPr>
              <p:spPr>
                <a:xfrm>
                  <a:off x="3972476" y="2721543"/>
                  <a:ext cx="297478" cy="29179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chemeClr val="bg1"/>
                      </a:solidFill>
                      <a:latin typeface="Britannic Bold" panose="020B0903060703020204" pitchFamily="34" charset="77"/>
                    </a:rPr>
                    <a:t>T</a:t>
                  </a:r>
                </a:p>
              </p:txBody>
            </p:sp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2B0732BF-1230-B378-2B77-9142B3FE25B6}"/>
                    </a:ext>
                  </a:extLst>
                </p:cNvPr>
                <p:cNvSpPr txBox="1"/>
                <p:nvPr/>
              </p:nvSpPr>
              <p:spPr>
                <a:xfrm>
                  <a:off x="4536688" y="2714359"/>
                  <a:ext cx="320088" cy="29179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chemeClr val="bg1"/>
                      </a:solidFill>
                      <a:latin typeface="Britannic Bold" panose="020B0903060703020204" pitchFamily="34" charset="77"/>
                    </a:rPr>
                    <a:t>R</a:t>
                  </a:r>
                </a:p>
              </p:txBody>
            </p:sp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405EF706-7231-9133-FDBD-57264AD02F47}"/>
                    </a:ext>
                  </a:extLst>
                </p:cNvPr>
                <p:cNvSpPr txBox="1"/>
                <p:nvPr/>
              </p:nvSpPr>
              <p:spPr>
                <a:xfrm>
                  <a:off x="6458446" y="2721543"/>
                  <a:ext cx="320988" cy="29179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chemeClr val="bg1"/>
                      </a:solidFill>
                      <a:latin typeface="Britannic Bold" panose="020B0903060703020204" pitchFamily="34" charset="77"/>
                    </a:rPr>
                    <a:t>N</a:t>
                  </a:r>
                </a:p>
              </p:txBody>
            </p:sp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C57C104A-576D-CA98-0BD0-75FE1A1E153A}"/>
                    </a:ext>
                  </a:extLst>
                </p:cNvPr>
                <p:cNvSpPr txBox="1"/>
                <p:nvPr/>
              </p:nvSpPr>
              <p:spPr>
                <a:xfrm flipH="1">
                  <a:off x="5104126" y="2721543"/>
                  <a:ext cx="448530" cy="29179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chemeClr val="bg1"/>
                      </a:solidFill>
                      <a:latin typeface="Britannic Bold" panose="020B0903060703020204" pitchFamily="34" charset="77"/>
                    </a:rPr>
                    <a:t>O</a:t>
                  </a:r>
                </a:p>
              </p:txBody>
            </p:sp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DCA96A9C-23FB-6458-6540-417AFE79E4A3}"/>
                    </a:ext>
                  </a:extLst>
                </p:cNvPr>
                <p:cNvSpPr txBox="1"/>
                <p:nvPr/>
              </p:nvSpPr>
              <p:spPr>
                <a:xfrm flipH="1">
                  <a:off x="5756971" y="2714359"/>
                  <a:ext cx="448530" cy="29179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chemeClr val="bg1"/>
                      </a:solidFill>
                      <a:latin typeface="Britannic Bold" panose="020B0903060703020204" pitchFamily="34" charset="77"/>
                    </a:rPr>
                    <a:t>O</a:t>
                  </a:r>
                </a:p>
              </p:txBody>
            </p:sp>
          </p:grpSp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6022DF6F-3EAD-36A6-9804-A48E18A7D035}"/>
                </a:ext>
              </a:extLst>
            </p:cNvPr>
            <p:cNvSpPr txBox="1"/>
            <p:nvPr/>
          </p:nvSpPr>
          <p:spPr>
            <a:xfrm>
              <a:off x="6826901" y="5682540"/>
              <a:ext cx="463385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>
                  <a:solidFill>
                    <a:srgbClr val="FFC000"/>
                  </a:solidFill>
                </a:rPr>
                <a:t>SPORTS, ART AND CULTURE FOR ALL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F339715-B95D-E519-DF88-B2C3CA032F1A}"/>
              </a:ext>
            </a:extLst>
          </p:cNvPr>
          <p:cNvSpPr txBox="1"/>
          <p:nvPr/>
        </p:nvSpPr>
        <p:spPr>
          <a:xfrm>
            <a:off x="254876" y="6177417"/>
            <a:ext cx="11745340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It will require teams to focus on different areas, working with partners and experts, with appropriate funding where required,</a:t>
            </a:r>
          </a:p>
          <a:p>
            <a:pPr algn="ctr"/>
            <a:r>
              <a:rPr lang="en-US" sz="1400" b="1" dirty="0"/>
              <a:t>and the community to evaluate ideas and options and then deliver solutions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93A775-4BF5-0EC1-4FF1-01D13D95FDD2}"/>
              </a:ext>
            </a:extLst>
          </p:cNvPr>
          <p:cNvSpPr txBox="1"/>
          <p:nvPr/>
        </p:nvSpPr>
        <p:spPr>
          <a:xfrm>
            <a:off x="138381" y="61884"/>
            <a:ext cx="11835829" cy="73866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pperplate Gothic Bold" panose="020E0705020206020404" pitchFamily="34" charset="77"/>
              </a:rPr>
              <a:t>VISION TROON - 2030 GOAL</a:t>
            </a:r>
          </a:p>
          <a:p>
            <a:pPr algn="ctr"/>
            <a:endParaRPr lang="en-US" sz="1400" b="1" dirty="0">
              <a:solidFill>
                <a:schemeClr val="accent4">
                  <a:lumMod val="60000"/>
                  <a:lumOff val="40000"/>
                </a:schemeClr>
              </a:solidFill>
              <a:latin typeface="Copperplate Gothic Bold" panose="020E0705020206020404" pitchFamily="34" charset="77"/>
            </a:endParaRPr>
          </a:p>
          <a:p>
            <a:pPr algn="ctr"/>
            <a:r>
              <a:rPr lang="en-US" sz="1400" b="1" dirty="0">
                <a:solidFill>
                  <a:schemeClr val="bg1"/>
                </a:solidFill>
                <a:latin typeface="Copperplate Gothic Bold" panose="020E0705020206020404" pitchFamily="34" charset="77"/>
              </a:rPr>
              <a:t>Troon has a wider variety of sporting, cultural, music, artistic, civic spaces and interests for all ages </a:t>
            </a:r>
          </a:p>
        </p:txBody>
      </p:sp>
    </p:spTree>
    <p:extLst>
      <p:ext uri="{BB962C8B-B14F-4D97-AF65-F5344CB8AC3E}">
        <p14:creationId xmlns:p14="http://schemas.microsoft.com/office/powerpoint/2010/main" val="686264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6741</TotalTime>
  <Words>1345</Words>
  <Application>Microsoft Macintosh PowerPoint</Application>
  <PresentationFormat>Widescreen</PresentationFormat>
  <Paragraphs>277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American Typewriter</vt:lpstr>
      <vt:lpstr>Arial</vt:lpstr>
      <vt:lpstr>Britannic Bold</vt:lpstr>
      <vt:lpstr>Calibri</vt:lpstr>
      <vt:lpstr>Calibri Light</vt:lpstr>
      <vt:lpstr>Copperplate</vt:lpstr>
      <vt:lpstr>Copperplate Gothic Bold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Vision Troon 2030</dc:title>
  <dc:subject/>
  <dc:creator>David Carson</dc:creator>
  <cp:keywords/>
  <dc:description/>
  <cp:lastModifiedBy>David Carson</cp:lastModifiedBy>
  <cp:revision>112</cp:revision>
  <cp:lastPrinted>2024-02-28T21:29:04Z</cp:lastPrinted>
  <dcterms:created xsi:type="dcterms:W3CDTF">2024-02-03T07:44:51Z</dcterms:created>
  <dcterms:modified xsi:type="dcterms:W3CDTF">2024-07-03T13:08:08Z</dcterms:modified>
  <cp:category/>
</cp:coreProperties>
</file>